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76" r:id="rId4"/>
  </p:sldMasterIdLst>
  <p:notesMasterIdLst>
    <p:notesMasterId r:id="rId27"/>
  </p:notesMasterIdLst>
  <p:handoutMasterIdLst>
    <p:handoutMasterId r:id="rId28"/>
  </p:handoutMasterIdLst>
  <p:sldIdLst>
    <p:sldId id="257" r:id="rId5"/>
    <p:sldId id="256" r:id="rId6"/>
    <p:sldId id="307" r:id="rId7"/>
    <p:sldId id="258" r:id="rId8"/>
    <p:sldId id="259" r:id="rId9"/>
    <p:sldId id="1250" r:id="rId10"/>
    <p:sldId id="1260" r:id="rId11"/>
    <p:sldId id="263" r:id="rId12"/>
    <p:sldId id="1261" r:id="rId13"/>
    <p:sldId id="1262" r:id="rId14"/>
    <p:sldId id="265" r:id="rId15"/>
    <p:sldId id="266" r:id="rId16"/>
    <p:sldId id="267" r:id="rId17"/>
    <p:sldId id="268" r:id="rId18"/>
    <p:sldId id="269" r:id="rId19"/>
    <p:sldId id="270" r:id="rId20"/>
    <p:sldId id="1264" r:id="rId21"/>
    <p:sldId id="1263" r:id="rId22"/>
    <p:sldId id="271" r:id="rId23"/>
    <p:sldId id="1266" r:id="rId24"/>
    <p:sldId id="1265" r:id="rId25"/>
    <p:sldId id="313" r:id="rId26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E8"/>
    <a:srgbClr val="18324D"/>
    <a:srgbClr val="009ECD"/>
    <a:srgbClr val="FFFFFF"/>
    <a:srgbClr val="99CC00"/>
    <a:srgbClr val="F2A902"/>
    <a:srgbClr val="669933"/>
    <a:srgbClr val="84BD00"/>
    <a:srgbClr val="8F993E"/>
    <a:srgbClr val="5F2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EE5CEE-43E6-4571-8733-F991771B00D6}" v="59" dt="2024-02-13T21:35:10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7456" autoAdjust="0"/>
  </p:normalViewPr>
  <p:slideViewPr>
    <p:cSldViewPr snapToGrid="0">
      <p:cViewPr varScale="1">
        <p:scale>
          <a:sx n="111" d="100"/>
          <a:sy n="111" d="100"/>
        </p:scale>
        <p:origin x="3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4"/>
          </a:xfrm>
          <a:prstGeom prst="rect">
            <a:avLst/>
          </a:prstGeom>
        </p:spPr>
        <p:txBody>
          <a:bodyPr vert="horz" lIns="94193" tIns="47097" rIns="94193" bIns="47097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470894"/>
          </a:xfrm>
          <a:prstGeom prst="rect">
            <a:avLst/>
          </a:prstGeom>
        </p:spPr>
        <p:txBody>
          <a:bodyPr vert="horz" lIns="94193" tIns="47097" rIns="94193" bIns="47097" rtlCol="0"/>
          <a:lstStyle>
            <a:lvl1pPr algn="r">
              <a:defRPr sz="1200"/>
            </a:lvl1pPr>
          </a:lstStyle>
          <a:p>
            <a:fld id="{0DBF883E-4252-AC4C-B209-6F2FF5C3E470}" type="datetimeFigureOut">
              <a:rPr lang="en-US" smtClean="0">
                <a:latin typeface="Open Sans" panose="020B0606030504020204" pitchFamily="34" charset="0"/>
              </a:rPr>
              <a:t>2/14/2024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4407"/>
            <a:ext cx="3076363" cy="470893"/>
          </a:xfrm>
          <a:prstGeom prst="rect">
            <a:avLst/>
          </a:prstGeom>
        </p:spPr>
        <p:txBody>
          <a:bodyPr vert="horz" lIns="94193" tIns="47097" rIns="94193" bIns="47097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8914407"/>
            <a:ext cx="3076363" cy="470893"/>
          </a:xfrm>
          <a:prstGeom prst="rect">
            <a:avLst/>
          </a:prstGeom>
        </p:spPr>
        <p:txBody>
          <a:bodyPr vert="horz" lIns="94193" tIns="47097" rIns="94193" bIns="47097" rtlCol="0" anchor="b"/>
          <a:lstStyle>
            <a:lvl1pPr algn="r">
              <a:defRPr sz="1200"/>
            </a:lvl1pPr>
          </a:lstStyle>
          <a:p>
            <a:fld id="{F9168675-61CE-7447-84C8-BC719C6CEC39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64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4"/>
          </a:xfrm>
          <a:prstGeom prst="rect">
            <a:avLst/>
          </a:prstGeom>
        </p:spPr>
        <p:txBody>
          <a:bodyPr vert="horz" lIns="94193" tIns="47097" rIns="94193" bIns="47097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4"/>
          </a:xfrm>
          <a:prstGeom prst="rect">
            <a:avLst/>
          </a:prstGeom>
        </p:spPr>
        <p:txBody>
          <a:bodyPr vert="horz" lIns="94193" tIns="47097" rIns="94193" bIns="47097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BCDDAFEC-EF18-0045-B8D4-C55251355E3D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3" tIns="47097" rIns="94193" bIns="4709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5"/>
            <a:ext cx="5679440" cy="3695462"/>
          </a:xfrm>
          <a:prstGeom prst="rect">
            <a:avLst/>
          </a:prstGeom>
        </p:spPr>
        <p:txBody>
          <a:bodyPr vert="horz" lIns="94193" tIns="47097" rIns="94193" bIns="47097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3"/>
          </a:xfrm>
          <a:prstGeom prst="rect">
            <a:avLst/>
          </a:prstGeom>
        </p:spPr>
        <p:txBody>
          <a:bodyPr vert="horz" lIns="94193" tIns="47097" rIns="94193" bIns="47097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3"/>
          </a:xfrm>
          <a:prstGeom prst="rect">
            <a:avLst/>
          </a:prstGeom>
        </p:spPr>
        <p:txBody>
          <a:bodyPr vert="horz" lIns="94193" tIns="47097" rIns="94193" bIns="47097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F3A9CC68-86F6-4C41-BB68-563FFE5D02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0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section walks through how to utilize the platform to find content.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1C433-7DD8-4C79-A009-12CF0CEF10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8D754-B361-43AC-A936-75032ACC85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12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section walks through how to utilize the platform to find content.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1C433-7DD8-4C79-A009-12CF0CEF10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2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8D754-B361-43AC-A936-75032ACC85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Use this slide as a visual prompt for final questions and/or discussions. If you have the time, try to access </a:t>
            </a:r>
            <a:r>
              <a:rPr lang="en-US" i="1" dirty="0"/>
              <a:t>Gale Presents: Udemy </a:t>
            </a:r>
            <a:r>
              <a:rPr lang="en-US" i="0" dirty="0"/>
              <a:t>and provide a walkthrough before questions.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56D6C-9725-46A7-9DA6-A138CA9D8B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10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6706"/>
            <a:ext cx="12192000" cy="957072"/>
          </a:xfrm>
          <a:prstGeom prst="rect">
            <a:avLst/>
          </a:prstGeom>
        </p:spPr>
      </p:pic>
      <p:sp>
        <p:nvSpPr>
          <p:cNvPr id="9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449705" y="434715"/>
            <a:ext cx="11227633" cy="53814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600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PICTURE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A487E-792F-4C80-AB7C-DDB4C1C97091}"/>
              </a:ext>
            </a:extLst>
          </p:cNvPr>
          <p:cNvSpPr/>
          <p:nvPr userDrawn="1"/>
        </p:nvSpPr>
        <p:spPr>
          <a:xfrm>
            <a:off x="560053" y="6142157"/>
            <a:ext cx="2783648" cy="558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5EBECE-1F69-43FD-9B7F-8840E148F7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0053" y="6155805"/>
            <a:ext cx="2660819" cy="4603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08676-4CEA-4C49-97ED-7EAF7F0054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298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omestic_Learning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 t="7225" b="7225"/>
          <a:stretch/>
        </p:blipFill>
        <p:spPr>
          <a:xfrm>
            <a:off x="-2" y="-932861"/>
            <a:ext cx="12188952" cy="685396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-3" y="838573"/>
            <a:ext cx="7084294" cy="280240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lIns="640080" tIns="365760"/>
          <a:lstStyle>
            <a:lvl1pPr marL="0" indent="0">
              <a:buNone/>
              <a:defRPr sz="3600" b="1" baseline="0">
                <a:solidFill>
                  <a:srgbClr val="1832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45A978-6A88-ADA4-6283-27248E392D6F}"/>
              </a:ext>
            </a:extLst>
          </p:cNvPr>
          <p:cNvSpPr/>
          <p:nvPr userDrawn="1"/>
        </p:nvSpPr>
        <p:spPr>
          <a:xfrm>
            <a:off x="0" y="5916706"/>
            <a:ext cx="12192000" cy="95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8EA16F-E19C-993C-B882-60149EDA5C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0053" y="6155805"/>
            <a:ext cx="2660819" cy="4603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B33760A-A317-9DC0-D7F6-3E71086A13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9882" y="6155805"/>
            <a:ext cx="1578346" cy="46035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32CAB31-23EB-1541-1EAA-C10CE16042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053" y="1409096"/>
            <a:ext cx="5905402" cy="153269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rgbClr val="18324D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br>
              <a:rPr lang="en-US"/>
            </a:br>
            <a:r>
              <a:rPr lang="en-US"/>
              <a:t>OPEN SANS 36 BOLD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9424B0-F051-FB8C-3D2D-992DCC0121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003" y="2941794"/>
            <a:ext cx="5905402" cy="369332"/>
          </a:xfrm>
        </p:spPr>
        <p:txBody>
          <a:bodyPr/>
          <a:lstStyle>
            <a:lvl1pPr marL="0" indent="0">
              <a:buNone/>
              <a:defRPr>
                <a:solidFill>
                  <a:srgbClr val="18324D"/>
                </a:solidFill>
              </a:defRPr>
            </a:lvl1pPr>
          </a:lstStyle>
          <a:p>
            <a:pPr lvl="0"/>
            <a:r>
              <a:rPr lang="en-US"/>
              <a:t>SUBHEAD OPEN SANS 18 REGULAR</a:t>
            </a:r>
          </a:p>
        </p:txBody>
      </p:sp>
    </p:spTree>
    <p:extLst>
      <p:ext uri="{BB962C8B-B14F-4D97-AF65-F5344CB8AC3E}">
        <p14:creationId xmlns:p14="http://schemas.microsoft.com/office/powerpoint/2010/main" val="314580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9C5BEE-9370-C642-C1A5-B0013214C1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053" y="6155805"/>
            <a:ext cx="2660819" cy="4603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8D14E00-919C-F822-AF6F-B1DB30E190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9882" y="6155805"/>
            <a:ext cx="1578346" cy="460351"/>
          </a:xfrm>
          <a:prstGeom prst="rect">
            <a:avLst/>
          </a:prstGeom>
        </p:spPr>
      </p:pic>
      <p:sp>
        <p:nvSpPr>
          <p:cNvPr id="9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449705" y="434715"/>
            <a:ext cx="11298950" cy="54396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1600" baseline="0">
                <a:solidFill>
                  <a:srgbClr val="DC440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AD72F4-C307-20D4-A4A3-EF0D2814901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5912370" y="6251030"/>
            <a:ext cx="367259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82A3021-2E9D-4A45-A228-088E67FB3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6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_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E81284-49DE-D1C5-8E1E-3C05FC76C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015" b="5015"/>
          <a:stretch/>
        </p:blipFill>
        <p:spPr>
          <a:xfrm>
            <a:off x="-2" y="0"/>
            <a:ext cx="12188952" cy="685396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" name="Title 5"/>
          <p:cNvSpPr>
            <a:spLocks noGrp="1"/>
          </p:cNvSpPr>
          <p:nvPr>
            <p:ph type="title" hasCustomPrompt="1"/>
          </p:nvPr>
        </p:nvSpPr>
        <p:spPr>
          <a:xfrm>
            <a:off x="0" y="4412378"/>
            <a:ext cx="12192000" cy="146115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lIns="731520" tIns="182880">
            <a:normAutofit/>
          </a:bodyPr>
          <a:lstStyle>
            <a:lvl1pPr algn="l">
              <a:defRPr sz="3600" b="1" i="0" baseline="0">
                <a:solidFill>
                  <a:srgbClr val="1832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SECTION BREAK </a:t>
            </a:r>
            <a:br>
              <a:rPr lang="en-US"/>
            </a:br>
            <a:r>
              <a:rPr lang="en-US"/>
              <a:t>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74F36-2E6A-4ACE-B5A8-9C1D88D642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4471" y="6155805"/>
            <a:ext cx="2651982" cy="460350"/>
          </a:xfrm>
          <a:prstGeom prst="rect">
            <a:avLst/>
          </a:prstGeom>
          <a:effectLst>
            <a:outerShdw blurRad="177800" sx="103000" sy="103000" algn="ctr" rotWithShape="0">
              <a:prstClr val="black">
                <a:alpha val="76000"/>
              </a:prstClr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8870083-BC1D-EA05-6629-3E0DBAAB3F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89882" y="6155805"/>
            <a:ext cx="1578346" cy="460350"/>
          </a:xfrm>
          <a:prstGeom prst="rect">
            <a:avLst/>
          </a:prstGeom>
          <a:effectLst/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5DC0A55-2352-6F55-B5DF-263690C0038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5912370" y="6251030"/>
            <a:ext cx="36725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2A3021-2E9D-4A45-A228-088E67FB3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0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5"/>
          <p:cNvSpPr>
            <a:spLocks noGrp="1"/>
          </p:cNvSpPr>
          <p:nvPr>
            <p:ph type="sldNum" sz="quarter" idx="4"/>
          </p:nvPr>
        </p:nvSpPr>
        <p:spPr>
          <a:xfrm>
            <a:off x="6014803" y="6294946"/>
            <a:ext cx="367259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rgbClr val="18324D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fld id="{282A3021-2E9D-4A45-A228-088E67FB35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49978" y="2083633"/>
            <a:ext cx="11415883" cy="3253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 </a:t>
            </a:r>
            <a:r>
              <a:rPr lang="mr-IN"/>
              <a:t>–</a:t>
            </a:r>
            <a:r>
              <a:rPr lang="en-US"/>
              <a:t> Open Sans 18pt</a:t>
            </a:r>
          </a:p>
          <a:p>
            <a:pPr lvl="1"/>
            <a:r>
              <a:rPr lang="en-US"/>
              <a:t>Second level </a:t>
            </a:r>
            <a:r>
              <a:rPr lang="mr-IN"/>
              <a:t>–</a:t>
            </a:r>
            <a:r>
              <a:rPr lang="en-US"/>
              <a:t> Open Sans 16pt</a:t>
            </a:r>
          </a:p>
          <a:p>
            <a:pPr lvl="2"/>
            <a:r>
              <a:rPr lang="en-US"/>
              <a:t>Third Level </a:t>
            </a:r>
            <a:r>
              <a:rPr lang="mr-IN"/>
              <a:t>–</a:t>
            </a:r>
            <a:r>
              <a:rPr lang="en-US"/>
              <a:t> Open Sans 16pt</a:t>
            </a:r>
          </a:p>
          <a:p>
            <a:pPr lvl="3"/>
            <a:r>
              <a:rPr lang="en-US"/>
              <a:t>Fourth Level </a:t>
            </a:r>
            <a:r>
              <a:rPr lang="mr-IN"/>
              <a:t>–</a:t>
            </a:r>
            <a:r>
              <a:rPr lang="en-US"/>
              <a:t> Open Sans 16pt</a:t>
            </a:r>
          </a:p>
          <a:p>
            <a:pPr lvl="4"/>
            <a:r>
              <a:rPr lang="en-US"/>
              <a:t>Fifth Level </a:t>
            </a:r>
            <a:r>
              <a:rPr lang="mr-IN"/>
              <a:t>–</a:t>
            </a:r>
            <a:r>
              <a:rPr lang="en-US"/>
              <a:t> Open Sans 16pt</a:t>
            </a:r>
          </a:p>
          <a:p>
            <a:pPr lvl="5"/>
            <a:r>
              <a:rPr lang="en-US" sz="1600"/>
              <a:t>Sixth Level </a:t>
            </a:r>
            <a:r>
              <a:rPr lang="mr-IN" sz="1600"/>
              <a:t>–</a:t>
            </a:r>
            <a:r>
              <a:rPr lang="en-US" sz="1600"/>
              <a:t> </a:t>
            </a:r>
            <a:r>
              <a:rPr lang="en-US"/>
              <a:t>Open Sans</a:t>
            </a:r>
            <a:r>
              <a:rPr lang="en-US" sz="1600"/>
              <a:t> 16pt</a:t>
            </a: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603504" y="292608"/>
            <a:ext cx="11457432" cy="694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198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</p:sldLayoutIdLst>
  <p:transition spd="slow">
    <p:push dir="u"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3026664" rtl="0" eaLnBrk="1" latinLnBrk="0" hangingPunct="1">
        <a:lnSpc>
          <a:spcPct val="90000"/>
        </a:lnSpc>
        <a:spcBef>
          <a:spcPts val="500"/>
        </a:spcBef>
        <a:buClr>
          <a:srgbClr val="E05529"/>
        </a:buClr>
        <a:buSzPct val="80000"/>
        <a:buFont typeface="Arial" charset="0"/>
        <a:buChar char="•"/>
        <a:tabLst>
          <a:tab pos="283464" algn="l"/>
          <a:tab pos="740664" algn="l"/>
          <a:tab pos="1197864" algn="l"/>
          <a:tab pos="1655064" algn="l"/>
          <a:tab pos="2112264" algn="l"/>
          <a:tab pos="2569464" algn="l"/>
          <a:tab pos="3026664" algn="l"/>
        </a:tabLst>
        <a:defRPr sz="1800" kern="1200" baseline="0">
          <a:solidFill>
            <a:schemeClr val="tx2"/>
          </a:solidFill>
          <a:latin typeface="+mj-lt"/>
          <a:ea typeface="+mn-ea"/>
          <a:cs typeface="+mn-cs"/>
        </a:defRPr>
      </a:lvl1pPr>
      <a:lvl2pPr marL="740664" indent="-283464" algn="l" defTabSz="3026664" rtl="0" eaLnBrk="1" latinLnBrk="0" hangingPunct="1">
        <a:lnSpc>
          <a:spcPct val="90000"/>
        </a:lnSpc>
        <a:spcBef>
          <a:spcPts val="500"/>
        </a:spcBef>
        <a:buClr>
          <a:srgbClr val="E05529"/>
        </a:buClr>
        <a:buSzPct val="80000"/>
        <a:buFont typeface="Arial" charset="0"/>
        <a:buChar char="•"/>
        <a:tabLst>
          <a:tab pos="283464" algn="l"/>
          <a:tab pos="740664" algn="l"/>
          <a:tab pos="1197864" algn="l"/>
          <a:tab pos="1655064" algn="l"/>
          <a:tab pos="2112264" algn="l"/>
          <a:tab pos="2569464" algn="l"/>
          <a:tab pos="3026664" algn="l"/>
        </a:tabLst>
        <a:defRPr sz="1600" kern="1200" baseline="0">
          <a:solidFill>
            <a:schemeClr val="tx2"/>
          </a:solidFill>
          <a:latin typeface="+mj-lt"/>
          <a:ea typeface="+mn-ea"/>
          <a:cs typeface="+mn-cs"/>
        </a:defRPr>
      </a:lvl2pPr>
      <a:lvl3pPr marL="1197864" marR="0" indent="-28346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05529"/>
        </a:buClr>
        <a:buSzPct val="80000"/>
        <a:buFont typeface="Arial"/>
        <a:buChar char="•"/>
        <a:tabLst/>
        <a:defRPr sz="1600" kern="1200" baseline="0">
          <a:solidFill>
            <a:schemeClr val="tx2"/>
          </a:solidFill>
          <a:latin typeface="+mj-lt"/>
          <a:ea typeface="+mn-ea"/>
          <a:cs typeface="+mn-cs"/>
        </a:defRPr>
      </a:lvl3pPr>
      <a:lvl4pPr marL="1655064" marR="0" indent="-283464" algn="l" defTabSz="302666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05529"/>
        </a:buClr>
        <a:buSzPct val="80000"/>
        <a:buFont typeface="Arial" charset="0"/>
        <a:buChar char="•"/>
        <a:tabLst>
          <a:tab pos="283464" algn="l"/>
          <a:tab pos="740664" algn="l"/>
          <a:tab pos="1197864" algn="l"/>
          <a:tab pos="1655064" algn="l"/>
          <a:tab pos="2112264" algn="l"/>
          <a:tab pos="2569464" algn="l"/>
          <a:tab pos="3026664" algn="l"/>
        </a:tabLst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112264" marR="0" indent="-283464" algn="l" defTabSz="3026664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05529"/>
        </a:buClr>
        <a:buSzPct val="80000"/>
        <a:buFont typeface="Arial" charset="0"/>
        <a:buChar char="•"/>
        <a:tabLst>
          <a:tab pos="283464" algn="l"/>
          <a:tab pos="740664" algn="l"/>
          <a:tab pos="1197864" algn="l"/>
          <a:tab pos="1655064" algn="l"/>
          <a:tab pos="2112264" algn="l"/>
          <a:tab pos="2569464" algn="l"/>
          <a:tab pos="3026664" algn="l"/>
        </a:tabLst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69464" marR="0" indent="-283464" algn="l" defTabSz="91437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05529"/>
        </a:buClr>
        <a:buSzPct val="80000"/>
        <a:buFont typeface="Arial"/>
        <a:buChar char="•"/>
        <a:tabLst/>
        <a:defRPr sz="1600" kern="1200" baseline="0">
          <a:solidFill>
            <a:schemeClr val="tx2"/>
          </a:solidFill>
          <a:latin typeface="+mj-lt"/>
          <a:ea typeface="+mn-ea"/>
          <a:cs typeface="+mn-cs"/>
        </a:defRPr>
      </a:lvl6pPr>
      <a:lvl7pPr marL="2569464" indent="-283464" algn="l" defTabSz="914377" rtl="0" eaLnBrk="1" latinLnBrk="0" hangingPunct="1">
        <a:lnSpc>
          <a:spcPct val="90000"/>
        </a:lnSpc>
        <a:spcBef>
          <a:spcPts val="500"/>
        </a:spcBef>
        <a:buClr>
          <a:srgbClr val="E05529"/>
        </a:buClr>
        <a:buSzPct val="80000"/>
        <a:buFont typeface="Arial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DEEC9-6FD4-C933-A099-2A4E770E9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" y="1088571"/>
            <a:ext cx="6783977" cy="22642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B419C8-E840-EFCE-6591-92030BE9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55" y="1263566"/>
            <a:ext cx="6783977" cy="1952413"/>
          </a:xfrm>
        </p:spPr>
        <p:txBody>
          <a:bodyPr>
            <a:normAutofit/>
          </a:bodyPr>
          <a:lstStyle/>
          <a:p>
            <a:r>
              <a:rPr lang="en-US" sz="4400" dirty="0"/>
              <a:t>Gale Presents: Miss Humblebee’s Academy</a:t>
            </a:r>
          </a:p>
        </p:txBody>
      </p:sp>
    </p:spTree>
    <p:extLst>
      <p:ext uri="{BB962C8B-B14F-4D97-AF65-F5344CB8AC3E}">
        <p14:creationId xmlns:p14="http://schemas.microsoft.com/office/powerpoint/2010/main" val="945050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B736F-F568-F567-4F43-0608B4A3D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8" t="-1" r="75848" b="1489"/>
          <a:stretch/>
        </p:blipFill>
        <p:spPr>
          <a:xfrm>
            <a:off x="1000949" y="206177"/>
            <a:ext cx="2271639" cy="982572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A71B4F1-089F-3855-6203-0B26FCFCDE34}"/>
              </a:ext>
            </a:extLst>
          </p:cNvPr>
          <p:cNvSpPr txBox="1">
            <a:spLocks/>
          </p:cNvSpPr>
          <p:nvPr/>
        </p:nvSpPr>
        <p:spPr>
          <a:xfrm>
            <a:off x="312813" y="1382677"/>
            <a:ext cx="5113429" cy="477532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rgbClr val="18324D"/>
                </a:solidFill>
              </a:rPr>
              <a:t>Adults can customize the </a:t>
            </a:r>
            <a:r>
              <a:rPr lang="en-US" sz="1800" dirty="0">
                <a:solidFill>
                  <a:srgbClr val="18324D"/>
                </a:solidFill>
              </a:rPr>
              <a:t>My Learning </a:t>
            </a:r>
            <a:r>
              <a:rPr lang="en-US" sz="1800" b="0" dirty="0">
                <a:solidFill>
                  <a:srgbClr val="18324D"/>
                </a:solidFill>
              </a:rPr>
              <a:t>section for their learner. </a:t>
            </a:r>
          </a:p>
          <a:p>
            <a:endParaRPr lang="en-US" sz="1800" b="0" dirty="0">
              <a:solidFill>
                <a:srgbClr val="18324D"/>
              </a:solidFill>
            </a:endParaRPr>
          </a:p>
          <a:p>
            <a:r>
              <a:rPr lang="en-US" sz="1800" b="0" dirty="0">
                <a:solidFill>
                  <a:srgbClr val="18324D"/>
                </a:solidFill>
              </a:rPr>
              <a:t>Under the </a:t>
            </a:r>
            <a:r>
              <a:rPr lang="en-US" sz="1800" dirty="0">
                <a:solidFill>
                  <a:srgbClr val="18324D"/>
                </a:solidFill>
              </a:rPr>
              <a:t>Students</a:t>
            </a:r>
            <a:r>
              <a:rPr lang="en-US" sz="1800" b="0" dirty="0">
                <a:solidFill>
                  <a:srgbClr val="18324D"/>
                </a:solidFill>
              </a:rPr>
              <a:t> section of the </a:t>
            </a:r>
            <a:r>
              <a:rPr lang="en-US" sz="1800" dirty="0">
                <a:solidFill>
                  <a:srgbClr val="18324D"/>
                </a:solidFill>
              </a:rPr>
              <a:t>Dashboard</a:t>
            </a:r>
            <a:r>
              <a:rPr lang="en-US" sz="1800" b="0" dirty="0">
                <a:solidFill>
                  <a:srgbClr val="18324D"/>
                </a:solidFill>
              </a:rPr>
              <a:t> page, select </a:t>
            </a:r>
            <a:r>
              <a:rPr lang="en-US" sz="1800" dirty="0">
                <a:solidFill>
                  <a:srgbClr val="18324D"/>
                </a:solidFill>
              </a:rPr>
              <a:t>Customize Learning</a:t>
            </a:r>
            <a:r>
              <a:rPr lang="en-US" sz="1800" b="0" dirty="0">
                <a:solidFill>
                  <a:srgbClr val="18324D"/>
                </a:solidFill>
              </a:rPr>
              <a:t>. If you have multiple learners on your account, select the learner which you wish to customize learning for. </a:t>
            </a:r>
          </a:p>
          <a:p>
            <a:endParaRPr lang="en-US" sz="1800" b="0" dirty="0">
              <a:solidFill>
                <a:srgbClr val="18324D"/>
              </a:solidFill>
            </a:endParaRPr>
          </a:p>
          <a:p>
            <a:r>
              <a:rPr lang="en-US" sz="1800" b="0" dirty="0">
                <a:solidFill>
                  <a:srgbClr val="18324D"/>
                </a:solidFill>
              </a:rPr>
              <a:t>You can then select learning focuses under the categories of:</a:t>
            </a:r>
          </a:p>
          <a:p>
            <a:endParaRPr lang="en-US" sz="1100" b="0" dirty="0">
              <a:solidFill>
                <a:srgbClr val="18324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18324D"/>
                </a:solidFill>
              </a:rPr>
              <a:t>Social &amp; Emotional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18324D"/>
                </a:solidFill>
              </a:rPr>
              <a:t>Language &amp; Literacy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18324D"/>
                </a:solidFill>
              </a:rPr>
              <a:t>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18324D"/>
                </a:solidFill>
              </a:rPr>
              <a:t>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18324D"/>
                </a:solidFill>
              </a:rPr>
              <a:t>Math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18324D"/>
                </a:solidFill>
              </a:rPr>
              <a:t>Science &amp; Social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18324D"/>
                </a:solidFill>
              </a:rPr>
              <a:t>Bee Fit 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endParaRPr lang="en-US" sz="2400" b="0" dirty="0">
              <a:solidFill>
                <a:srgbClr val="18324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D1896-65F2-EA42-3CA6-7AB4E833E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555" y="637696"/>
            <a:ext cx="2629267" cy="2353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1B283-8E2F-0584-143F-C1FD17562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90" r="62459"/>
          <a:stretch/>
        </p:blipFill>
        <p:spPr>
          <a:xfrm>
            <a:off x="8412886" y="1229209"/>
            <a:ext cx="3054148" cy="1169975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A692BD-D1ED-4FAE-9C3D-5329BB3A8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120" y="3232808"/>
            <a:ext cx="5372850" cy="253400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3123506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98FB37-AFE7-CF10-43DF-012EEE347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659850"/>
            <a:ext cx="4625926" cy="1851517"/>
          </a:xfrm>
          <a:prstGeom prst="rect">
            <a:avLst/>
          </a:prstGeom>
          <a:ln w="28575">
            <a:solidFill>
              <a:srgbClr val="E6E7E8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08DBD-38CB-7483-0E94-AFA73C5FA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39" t="-1" r="63118" b="1489"/>
          <a:stretch/>
        </p:blipFill>
        <p:spPr>
          <a:xfrm>
            <a:off x="1000949" y="206177"/>
            <a:ext cx="2360583" cy="102104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009A0D-B04B-CE38-F7FE-01B4BDB9F7EF}"/>
              </a:ext>
            </a:extLst>
          </p:cNvPr>
          <p:cNvSpPr txBox="1">
            <a:spLocks/>
          </p:cNvSpPr>
          <p:nvPr/>
        </p:nvSpPr>
        <p:spPr>
          <a:xfrm>
            <a:off x="312813" y="1494704"/>
            <a:ext cx="4700645" cy="3868592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18324D"/>
                </a:solidFill>
              </a:rPr>
              <a:t>The </a:t>
            </a:r>
            <a:r>
              <a:rPr lang="en-US" sz="2400" dirty="0">
                <a:solidFill>
                  <a:srgbClr val="18324D"/>
                </a:solidFill>
              </a:rPr>
              <a:t>Choose a Lesson </a:t>
            </a:r>
            <a:r>
              <a:rPr lang="en-US" sz="2400" b="0" dirty="0">
                <a:solidFill>
                  <a:srgbClr val="18324D"/>
                </a:solidFill>
              </a:rPr>
              <a:t>category opens a menu of </a:t>
            </a:r>
            <a:r>
              <a:rPr lang="en-US" sz="2400" dirty="0">
                <a:solidFill>
                  <a:srgbClr val="18324D"/>
                </a:solidFill>
              </a:rPr>
              <a:t>all content </a:t>
            </a:r>
            <a:r>
              <a:rPr lang="en-US" sz="2400" b="0" dirty="0">
                <a:solidFill>
                  <a:srgbClr val="18324D"/>
                </a:solidFill>
              </a:rPr>
              <a:t>within Miss Humblebee’s Academy.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r>
              <a:rPr lang="en-US" sz="2400" b="0" dirty="0">
                <a:solidFill>
                  <a:srgbClr val="18324D"/>
                </a:solidFill>
              </a:rPr>
              <a:t>This includes:</a:t>
            </a:r>
          </a:p>
          <a:p>
            <a:endParaRPr lang="en-US" sz="1100" b="0" dirty="0">
              <a:solidFill>
                <a:srgbClr val="18324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eBooks.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Instructor-Led Videos.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Music and Learning Videos.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STEAM Activities.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Printables.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E9719-6F24-AF8D-09AC-EE1A1215F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942" y="2255113"/>
            <a:ext cx="4158717" cy="1736230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948927-6B60-C846-A0D6-B69EEF4CF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112" y="4004178"/>
            <a:ext cx="2972553" cy="1851517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669238-CF5F-1583-7F7B-35C8B0EA4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277" y="3794613"/>
            <a:ext cx="3198763" cy="201110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830A04-EC64-9399-1D7D-B04DDB041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192" y="1990065"/>
            <a:ext cx="2585332" cy="2522581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246971237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3E078B-5E69-4B02-00A4-707803AB7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69" t="1" r="50388" b="1489"/>
          <a:stretch/>
        </p:blipFill>
        <p:spPr>
          <a:xfrm>
            <a:off x="1000950" y="206177"/>
            <a:ext cx="2271639" cy="982571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F31C2C-8A65-17EB-DBE1-9084D310E5DF}"/>
              </a:ext>
            </a:extLst>
          </p:cNvPr>
          <p:cNvGrpSpPr/>
          <p:nvPr/>
        </p:nvGrpSpPr>
        <p:grpSpPr>
          <a:xfrm>
            <a:off x="5101563" y="978192"/>
            <a:ext cx="6291181" cy="3856453"/>
            <a:chOff x="6255799" y="1690797"/>
            <a:chExt cx="5671192" cy="34764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3074BC-606E-3F75-0955-5888331C9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350"/>
            <a:stretch/>
          </p:blipFill>
          <p:spPr>
            <a:xfrm>
              <a:off x="6255799" y="1690797"/>
              <a:ext cx="1799140" cy="3476403"/>
            </a:xfrm>
            <a:prstGeom prst="rect">
              <a:avLst/>
            </a:prstGeom>
            <a:ln w="19050">
              <a:solidFill>
                <a:srgbClr val="E6E7E8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DE7DF4-0D49-D0B2-531A-9895A0AAD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49"/>
            <a:stretch/>
          </p:blipFill>
          <p:spPr>
            <a:xfrm>
              <a:off x="8054939" y="1690798"/>
              <a:ext cx="3872052" cy="3476403"/>
            </a:xfrm>
            <a:prstGeom prst="rect">
              <a:avLst/>
            </a:prstGeom>
            <a:ln w="19050">
              <a:solidFill>
                <a:srgbClr val="E6E7E8"/>
              </a:solidFill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985E8E2-8563-15D3-8A51-88F1A0A86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708" y="2555924"/>
            <a:ext cx="2334443" cy="2906487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34C01355-700D-ECEE-D5A6-33C234614757}"/>
              </a:ext>
            </a:extLst>
          </p:cNvPr>
          <p:cNvSpPr txBox="1">
            <a:spLocks/>
          </p:cNvSpPr>
          <p:nvPr/>
        </p:nvSpPr>
        <p:spPr>
          <a:xfrm>
            <a:off x="328689" y="1676657"/>
            <a:ext cx="3616159" cy="350468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18324D"/>
                </a:solidFill>
              </a:rPr>
              <a:t>Students </a:t>
            </a:r>
            <a:r>
              <a:rPr lang="en-US" sz="2400" dirty="0">
                <a:solidFill>
                  <a:srgbClr val="18324D"/>
                </a:solidFill>
              </a:rPr>
              <a:t>earn rewards</a:t>
            </a:r>
            <a:r>
              <a:rPr lang="en-US" sz="2400" b="0" dirty="0">
                <a:solidFill>
                  <a:srgbClr val="18324D"/>
                </a:solidFill>
              </a:rPr>
              <a:t>, such as coins, stickers, and puzzle pieces, for </a:t>
            </a:r>
            <a:r>
              <a:rPr lang="en-US" sz="2400" dirty="0">
                <a:solidFill>
                  <a:srgbClr val="18324D"/>
                </a:solidFill>
              </a:rPr>
              <a:t>completing activities</a:t>
            </a:r>
            <a:r>
              <a:rPr lang="en-US" sz="2400" b="0" dirty="0">
                <a:solidFill>
                  <a:srgbClr val="18324D"/>
                </a:solidFill>
              </a:rPr>
              <a:t>.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r>
              <a:rPr lang="en-US" sz="2400" b="0" dirty="0">
                <a:solidFill>
                  <a:srgbClr val="18324D"/>
                </a:solidFill>
              </a:rPr>
              <a:t>They can use these in the </a:t>
            </a:r>
            <a:r>
              <a:rPr lang="en-US" sz="2400" dirty="0">
                <a:solidFill>
                  <a:srgbClr val="18324D"/>
                </a:solidFill>
              </a:rPr>
              <a:t>About Me</a:t>
            </a:r>
            <a:r>
              <a:rPr lang="en-US" sz="2400" b="0" dirty="0">
                <a:solidFill>
                  <a:srgbClr val="18324D"/>
                </a:solidFill>
              </a:rPr>
              <a:t> Section to </a:t>
            </a:r>
            <a:r>
              <a:rPr lang="en-US" sz="2400" dirty="0">
                <a:solidFill>
                  <a:srgbClr val="18324D"/>
                </a:solidFill>
              </a:rPr>
              <a:t>customize their own avatar</a:t>
            </a:r>
            <a:r>
              <a:rPr lang="en-US" sz="2400" b="0" dirty="0">
                <a:solidFill>
                  <a:srgbClr val="18324D"/>
                </a:solidFill>
              </a:rPr>
              <a:t> and </a:t>
            </a:r>
            <a:r>
              <a:rPr lang="en-US" sz="2400" dirty="0">
                <a:solidFill>
                  <a:srgbClr val="18324D"/>
                </a:solidFill>
              </a:rPr>
              <a:t>complete puzzles</a:t>
            </a:r>
            <a:r>
              <a:rPr lang="en-US" sz="2400" b="0" dirty="0">
                <a:solidFill>
                  <a:srgbClr val="18324D"/>
                </a:solidFill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B4E654-644A-585A-4303-4FC1AB2E0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424" y="4700533"/>
            <a:ext cx="4304145" cy="895988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29518541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E0E956-D00B-BE12-1BAE-1F5D7FB0B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99" r="37756" b="1490"/>
          <a:stretch/>
        </p:blipFill>
        <p:spPr>
          <a:xfrm>
            <a:off x="1000950" y="206177"/>
            <a:ext cx="2340747" cy="102104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00F45-82EA-8504-1641-232817DE4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657" y="932833"/>
            <a:ext cx="6908100" cy="4734042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427B66DD-C679-255F-DD1A-CFAE150F143C}"/>
              </a:ext>
            </a:extLst>
          </p:cNvPr>
          <p:cNvSpPr txBox="1">
            <a:spLocks/>
          </p:cNvSpPr>
          <p:nvPr/>
        </p:nvSpPr>
        <p:spPr>
          <a:xfrm>
            <a:off x="363242" y="1392240"/>
            <a:ext cx="4208757" cy="473404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18324D"/>
                </a:solidFill>
              </a:rPr>
              <a:t>The </a:t>
            </a:r>
            <a:r>
              <a:rPr lang="en-US" sz="2400" dirty="0">
                <a:solidFill>
                  <a:srgbClr val="18324D"/>
                </a:solidFill>
              </a:rPr>
              <a:t>eBooks</a:t>
            </a:r>
            <a:r>
              <a:rPr lang="en-US" sz="2400" b="0" dirty="0">
                <a:solidFill>
                  <a:srgbClr val="18324D"/>
                </a:solidFill>
              </a:rPr>
              <a:t> section will open every eBook available in Miss Humblebee’s Academy.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r>
              <a:rPr lang="en-US" sz="2400" b="0" dirty="0">
                <a:solidFill>
                  <a:srgbClr val="18324D"/>
                </a:solidFill>
              </a:rPr>
              <a:t>eBooks are organized into </a:t>
            </a:r>
            <a:r>
              <a:rPr lang="en-US" sz="2400" dirty="0">
                <a:solidFill>
                  <a:srgbClr val="18324D"/>
                </a:solidFill>
              </a:rPr>
              <a:t>bookshelves</a:t>
            </a:r>
            <a:r>
              <a:rPr lang="en-US" sz="2400" b="0" dirty="0">
                <a:solidFill>
                  <a:srgbClr val="18324D"/>
                </a:solidFill>
              </a:rPr>
              <a:t> </a:t>
            </a:r>
            <a:r>
              <a:rPr lang="en-US" sz="2400" dirty="0">
                <a:solidFill>
                  <a:srgbClr val="18324D"/>
                </a:solidFill>
              </a:rPr>
              <a:t>by topic area</a:t>
            </a:r>
            <a:r>
              <a:rPr lang="en-US" sz="2400" b="0" dirty="0">
                <a:solidFill>
                  <a:srgbClr val="18324D"/>
                </a:solidFill>
              </a:rPr>
              <a:t>. Topic areas include:</a:t>
            </a:r>
          </a:p>
          <a:p>
            <a:endParaRPr lang="en-US" sz="1100" b="0" dirty="0">
              <a:solidFill>
                <a:srgbClr val="18324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Career Exploration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Friendship and Social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History and Civics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Life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My &amp; My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Special Interest</a:t>
            </a:r>
          </a:p>
          <a:p>
            <a:endParaRPr lang="en-US" sz="2000" b="0" dirty="0">
              <a:solidFill>
                <a:srgbClr val="183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381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ABC3BC-3FC3-73A3-C189-2287A9CF9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31" r="25124" b="1490"/>
          <a:stretch/>
        </p:blipFill>
        <p:spPr>
          <a:xfrm>
            <a:off x="1000950" y="206177"/>
            <a:ext cx="2271639" cy="990899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EC50533-97D1-1755-39FF-225ABBB5FD14}"/>
              </a:ext>
            </a:extLst>
          </p:cNvPr>
          <p:cNvSpPr txBox="1">
            <a:spLocks/>
          </p:cNvSpPr>
          <p:nvPr/>
        </p:nvSpPr>
        <p:spPr>
          <a:xfrm>
            <a:off x="363242" y="1320050"/>
            <a:ext cx="4665958" cy="473404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18324D"/>
                </a:solidFill>
              </a:rPr>
              <a:t>The </a:t>
            </a:r>
            <a:r>
              <a:rPr lang="en-US" sz="2400" dirty="0">
                <a:solidFill>
                  <a:srgbClr val="18324D"/>
                </a:solidFill>
              </a:rPr>
              <a:t>Teach Me</a:t>
            </a:r>
            <a:r>
              <a:rPr lang="en-US" sz="2400" b="0" dirty="0">
                <a:solidFill>
                  <a:srgbClr val="18324D"/>
                </a:solidFill>
              </a:rPr>
              <a:t> section will open every instructor-led video available in Miss Humblebee’s Academy.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r>
              <a:rPr lang="en-US" sz="2400" b="0" dirty="0">
                <a:solidFill>
                  <a:srgbClr val="18324D"/>
                </a:solidFill>
              </a:rPr>
              <a:t>Videos are organized by</a:t>
            </a:r>
            <a:r>
              <a:rPr lang="en-US" sz="2400" dirty="0">
                <a:solidFill>
                  <a:srgbClr val="18324D"/>
                </a:solidFill>
              </a:rPr>
              <a:t> topic area</a:t>
            </a:r>
            <a:r>
              <a:rPr lang="en-US" sz="2400" b="0" dirty="0">
                <a:solidFill>
                  <a:srgbClr val="18324D"/>
                </a:solidFill>
              </a:rPr>
              <a:t>. Topic areas include:</a:t>
            </a:r>
          </a:p>
          <a:p>
            <a:endParaRPr lang="en-US" sz="1100" b="0" dirty="0">
              <a:solidFill>
                <a:srgbClr val="18324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Letters and Letter Sounds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Numbers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Colors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Shapes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18324D"/>
                </a:solidFill>
              </a:rPr>
              <a:t>Bee Fit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00607-18EC-5146-60D0-4D1677F0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495" y="990384"/>
            <a:ext cx="6060161" cy="4521072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24151055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4A080E-BD5C-77B1-562B-76A6D5310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62" t="-1" r="12296" b="1489"/>
          <a:stretch/>
        </p:blipFill>
        <p:spPr>
          <a:xfrm>
            <a:off x="1000949" y="206177"/>
            <a:ext cx="2271639" cy="97438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8A8FAF-E201-A5A8-AE92-F86FD2D0A695}"/>
              </a:ext>
            </a:extLst>
          </p:cNvPr>
          <p:cNvSpPr txBox="1">
            <a:spLocks/>
          </p:cNvSpPr>
          <p:nvPr/>
        </p:nvSpPr>
        <p:spPr>
          <a:xfrm>
            <a:off x="363242" y="1516989"/>
            <a:ext cx="4665958" cy="473404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18324D"/>
                </a:solidFill>
              </a:rPr>
              <a:t>The </a:t>
            </a:r>
            <a:r>
              <a:rPr lang="en-US" sz="2400" dirty="0">
                <a:solidFill>
                  <a:srgbClr val="18324D"/>
                </a:solidFill>
              </a:rPr>
              <a:t>Music &amp; Videos </a:t>
            </a:r>
            <a:r>
              <a:rPr lang="en-US" sz="2400" b="0" dirty="0">
                <a:solidFill>
                  <a:srgbClr val="18324D"/>
                </a:solidFill>
              </a:rPr>
              <a:t>section will open every video available in Miss Humblebee’s Academy.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r>
              <a:rPr lang="en-US" sz="2400" b="0" dirty="0">
                <a:solidFill>
                  <a:srgbClr val="18324D"/>
                </a:solidFill>
              </a:rPr>
              <a:t>Videos are organized by</a:t>
            </a:r>
            <a:r>
              <a:rPr lang="en-US" sz="2400" dirty="0">
                <a:solidFill>
                  <a:srgbClr val="18324D"/>
                </a:solidFill>
              </a:rPr>
              <a:t> topic areas</a:t>
            </a:r>
            <a:r>
              <a:rPr lang="en-US" sz="2400" b="0" dirty="0">
                <a:solidFill>
                  <a:srgbClr val="18324D"/>
                </a:solidFill>
              </a:rPr>
              <a:t>. </a:t>
            </a:r>
            <a:endParaRPr lang="en-US" sz="1100" b="0" dirty="0">
              <a:solidFill>
                <a:srgbClr val="18324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9BF9D-9346-EAFD-B54C-4E9B4F73F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704" y="832402"/>
            <a:ext cx="6312054" cy="4734041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6472532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9C813-5C05-7202-73AC-A8272D571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91" t="-1" b="1489"/>
          <a:stretch/>
        </p:blipFill>
        <p:spPr>
          <a:xfrm>
            <a:off x="1000950" y="206177"/>
            <a:ext cx="2273214" cy="102104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1FBBA-6C9B-24C3-275B-8A6FF1E1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418" y="837015"/>
            <a:ext cx="6618340" cy="4951407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F9D5B6E-96EB-3DD9-D433-2C6958D00252}"/>
              </a:ext>
            </a:extLst>
          </p:cNvPr>
          <p:cNvSpPr txBox="1">
            <a:spLocks/>
          </p:cNvSpPr>
          <p:nvPr/>
        </p:nvSpPr>
        <p:spPr>
          <a:xfrm>
            <a:off x="363242" y="1516989"/>
            <a:ext cx="4665958" cy="473404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18324D"/>
                </a:solidFill>
              </a:rPr>
              <a:t>The </a:t>
            </a:r>
            <a:r>
              <a:rPr lang="en-US" sz="2400" dirty="0">
                <a:solidFill>
                  <a:srgbClr val="18324D"/>
                </a:solidFill>
              </a:rPr>
              <a:t>STEAM </a:t>
            </a:r>
            <a:r>
              <a:rPr lang="en-US" sz="2400" b="0" dirty="0">
                <a:solidFill>
                  <a:srgbClr val="18324D"/>
                </a:solidFill>
              </a:rPr>
              <a:t>(science, technology, engineering, art, and math) section houses all the offline and printable activities available in Miss Humblebee’s Academy.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r>
              <a:rPr lang="en-US" sz="2400" b="0" dirty="0">
                <a:solidFill>
                  <a:srgbClr val="18324D"/>
                </a:solidFill>
              </a:rPr>
              <a:t>Activities are organized by </a:t>
            </a:r>
            <a:r>
              <a:rPr lang="en-US" sz="2400" dirty="0">
                <a:solidFill>
                  <a:srgbClr val="18324D"/>
                </a:solidFill>
              </a:rPr>
              <a:t>topic area</a:t>
            </a:r>
            <a:r>
              <a:rPr lang="en-US" sz="2400" b="0" dirty="0">
                <a:solidFill>
                  <a:srgbClr val="18324D"/>
                </a:solidFill>
              </a:rPr>
              <a:t>.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r>
              <a:rPr lang="en-US" sz="2400" b="0" dirty="0">
                <a:solidFill>
                  <a:srgbClr val="18324D"/>
                </a:solidFill>
              </a:rPr>
              <a:t>These make great activities for at </a:t>
            </a:r>
            <a:r>
              <a:rPr lang="en-US" sz="2400" dirty="0">
                <a:solidFill>
                  <a:srgbClr val="18324D"/>
                </a:solidFill>
              </a:rPr>
              <a:t>home</a:t>
            </a:r>
            <a:r>
              <a:rPr lang="en-US" sz="2400" b="0" dirty="0">
                <a:solidFill>
                  <a:srgbClr val="18324D"/>
                </a:solidFill>
              </a:rPr>
              <a:t>, in the </a:t>
            </a:r>
            <a:r>
              <a:rPr lang="en-US" sz="2400" dirty="0">
                <a:solidFill>
                  <a:srgbClr val="18324D"/>
                </a:solidFill>
              </a:rPr>
              <a:t>classroom</a:t>
            </a:r>
            <a:r>
              <a:rPr lang="en-US" sz="2400" b="0" dirty="0">
                <a:solidFill>
                  <a:srgbClr val="18324D"/>
                </a:solidFill>
              </a:rPr>
              <a:t>, or in </a:t>
            </a:r>
            <a:r>
              <a:rPr lang="en-US" sz="2400" dirty="0">
                <a:solidFill>
                  <a:srgbClr val="18324D"/>
                </a:solidFill>
              </a:rPr>
              <a:t>library</a:t>
            </a:r>
            <a:r>
              <a:rPr lang="en-US" sz="2400" b="0" dirty="0">
                <a:solidFill>
                  <a:srgbClr val="18324D"/>
                </a:solidFill>
              </a:rPr>
              <a:t> programming.</a:t>
            </a:r>
            <a:endParaRPr lang="en-US" sz="1100" b="0" dirty="0">
              <a:solidFill>
                <a:srgbClr val="183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5887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3EBE-41B6-76B7-323A-9B8518D8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9190"/>
            <a:ext cx="12192000" cy="146115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THE DASHBOARD</a:t>
            </a:r>
          </a:p>
        </p:txBody>
      </p:sp>
    </p:spTree>
    <p:extLst>
      <p:ext uri="{BB962C8B-B14F-4D97-AF65-F5344CB8AC3E}">
        <p14:creationId xmlns:p14="http://schemas.microsoft.com/office/powerpoint/2010/main" val="160884951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C744A-9ACE-97C7-FB33-BE878A40636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06929-A027-EA2B-0830-7C8E12C48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214" y="6070738"/>
            <a:ext cx="1762371" cy="752580"/>
          </a:xfrm>
          <a:prstGeom prst="rect">
            <a:avLst/>
          </a:prstGeom>
        </p:spPr>
      </p:pic>
      <p:sp>
        <p:nvSpPr>
          <p:cNvPr id="46" name="Title 4">
            <a:extLst>
              <a:ext uri="{FF2B5EF4-FFF2-40B4-BE49-F238E27FC236}">
                <a16:creationId xmlns:a16="http://schemas.microsoft.com/office/drawing/2014/main" id="{DB67EEF3-7CB4-DDAE-1C4E-A0B309ABD88C}"/>
              </a:ext>
            </a:extLst>
          </p:cNvPr>
          <p:cNvSpPr txBox="1">
            <a:spLocks/>
          </p:cNvSpPr>
          <p:nvPr/>
        </p:nvSpPr>
        <p:spPr>
          <a:xfrm>
            <a:off x="201171" y="132888"/>
            <a:ext cx="6127751" cy="630563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F2763D-B68C-F148-1BCF-E661DA8609B2}"/>
              </a:ext>
            </a:extLst>
          </p:cNvPr>
          <p:cNvSpPr txBox="1"/>
          <p:nvPr/>
        </p:nvSpPr>
        <p:spPr>
          <a:xfrm>
            <a:off x="361784" y="155781"/>
            <a:ext cx="6127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ACCESSING THE DASHBOARD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1391D-7EB5-23AC-6544-1ED40DC48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6183"/>
            <a:ext cx="12192000" cy="628650"/>
          </a:xfrm>
          <a:prstGeom prst="rect">
            <a:avLst/>
          </a:prstGeom>
          <a:ln w="38100">
            <a:solidFill>
              <a:srgbClr val="FFFF89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0449D-BA74-4ED2-6FE3-A0257F8A4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522" y="-17656"/>
            <a:ext cx="2202478" cy="2189747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8AB086-2D38-0133-32E4-6D2096F80053}"/>
              </a:ext>
            </a:extLst>
          </p:cNvPr>
          <p:cNvCxnSpPr>
            <a:cxnSpLocks/>
          </p:cNvCxnSpPr>
          <p:nvPr/>
        </p:nvCxnSpPr>
        <p:spPr>
          <a:xfrm flipV="1">
            <a:off x="9456820" y="854242"/>
            <a:ext cx="625643" cy="398287"/>
          </a:xfrm>
          <a:prstGeom prst="straightConnector1">
            <a:avLst/>
          </a:prstGeom>
          <a:ln w="76200">
            <a:solidFill>
              <a:srgbClr val="183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2F5573-C0C0-6EB7-0E89-23420C6D2DBD}"/>
              </a:ext>
            </a:extLst>
          </p:cNvPr>
          <p:cNvSpPr/>
          <p:nvPr/>
        </p:nvSpPr>
        <p:spPr>
          <a:xfrm>
            <a:off x="6619336" y="740556"/>
            <a:ext cx="2919160" cy="1282700"/>
          </a:xfrm>
          <a:prstGeom prst="rect">
            <a:avLst/>
          </a:prstGeom>
          <a:solidFill>
            <a:srgbClr val="FFFFFF"/>
          </a:solidFill>
          <a:ln w="28575">
            <a:solidFill>
              <a:srgbClr val="E6E7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8324D"/>
                </a:solidFill>
                <a:latin typeface="+mj-lt"/>
              </a:rPr>
              <a:t>To return to the </a:t>
            </a:r>
            <a:r>
              <a:rPr lang="en-US" sz="2400" b="1" dirty="0">
                <a:solidFill>
                  <a:srgbClr val="18324D"/>
                </a:solidFill>
                <a:latin typeface="+mj-lt"/>
              </a:rPr>
              <a:t>Dashboard</a:t>
            </a:r>
            <a:r>
              <a:rPr lang="en-US" sz="2400" dirty="0">
                <a:solidFill>
                  <a:srgbClr val="18324D"/>
                </a:solidFill>
                <a:latin typeface="+mj-lt"/>
              </a:rPr>
              <a:t>, select </a:t>
            </a:r>
            <a:r>
              <a:rPr lang="en-US" sz="2400" b="1" dirty="0">
                <a:solidFill>
                  <a:srgbClr val="18324D"/>
                </a:solidFill>
                <a:latin typeface="+mj-lt"/>
              </a:rPr>
              <a:t>Exit Classroom</a:t>
            </a:r>
            <a:r>
              <a:rPr lang="en-US" sz="2400" dirty="0">
                <a:solidFill>
                  <a:srgbClr val="18324D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79650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32288-202C-DA01-0D0F-14473CC9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95" y="866273"/>
            <a:ext cx="6106102" cy="5015727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0BE659D7-DC25-EBFB-E3CC-DF020BC23C51}"/>
              </a:ext>
            </a:extLst>
          </p:cNvPr>
          <p:cNvSpPr txBox="1">
            <a:spLocks/>
          </p:cNvSpPr>
          <p:nvPr/>
        </p:nvSpPr>
        <p:spPr>
          <a:xfrm>
            <a:off x="367284" y="354624"/>
            <a:ext cx="11457432" cy="69494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USING THE DASHBOARD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4AF5F-B381-F98F-B02F-E43E01B9BE2D}"/>
              </a:ext>
            </a:extLst>
          </p:cNvPr>
          <p:cNvSpPr txBox="1"/>
          <p:nvPr/>
        </p:nvSpPr>
        <p:spPr>
          <a:xfrm>
            <a:off x="367284" y="1942975"/>
            <a:ext cx="43353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Dashboard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is where adults can adjust their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account settings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learning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access printable materials.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18324D"/>
              </a:solidFill>
              <a:latin typeface="+mj-lt"/>
            </a:endParaRPr>
          </a:p>
          <a:p>
            <a:pPr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In the </a:t>
            </a:r>
            <a:r>
              <a:rPr lang="en-US" sz="2000" b="1" dirty="0">
                <a:solidFill>
                  <a:srgbClr val="18324D"/>
                </a:solidFill>
                <a:latin typeface="+mj-lt"/>
              </a:rPr>
              <a:t>Students</a:t>
            </a:r>
            <a:r>
              <a:rPr lang="en-US" sz="2000" dirty="0">
                <a:solidFill>
                  <a:srgbClr val="18324D"/>
                </a:solidFill>
                <a:latin typeface="+mj-lt"/>
              </a:rPr>
              <a:t> section, adults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manage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students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customize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learning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view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assessment &amp;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lesson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reports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14908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C5CE2E-2AE9-AB93-4FA1-031D7603DD7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326EA-34CB-11DD-48F3-FB629B81C1D2}"/>
              </a:ext>
            </a:extLst>
          </p:cNvPr>
          <p:cNvGrpSpPr/>
          <p:nvPr/>
        </p:nvGrpSpPr>
        <p:grpSpPr>
          <a:xfrm>
            <a:off x="470450" y="1265856"/>
            <a:ext cx="4521394" cy="1422399"/>
            <a:chOff x="685799" y="4724400"/>
            <a:chExt cx="3723153" cy="14223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9AF79D-A4EE-294E-AAB2-2593F41C14F0}"/>
                </a:ext>
              </a:extLst>
            </p:cNvPr>
            <p:cNvSpPr/>
            <p:nvPr/>
          </p:nvSpPr>
          <p:spPr>
            <a:xfrm>
              <a:off x="685799" y="4724400"/>
              <a:ext cx="3723153" cy="432576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SUPPORT KINDERGARTEN READINESS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0D4C3D-0983-FC7F-43C1-C2529D202741}"/>
                </a:ext>
              </a:extLst>
            </p:cNvPr>
            <p:cNvSpPr/>
            <p:nvPr/>
          </p:nvSpPr>
          <p:spPr>
            <a:xfrm>
              <a:off x="685799" y="5156976"/>
              <a:ext cx="3723153" cy="98982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Content designed for children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ages 3-6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aligned to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preschool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and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elementary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standards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7EB9DC4-E720-BD25-B7B1-E4A00F19F817}"/>
              </a:ext>
            </a:extLst>
          </p:cNvPr>
          <p:cNvGrpSpPr/>
          <p:nvPr/>
        </p:nvGrpSpPr>
        <p:grpSpPr>
          <a:xfrm>
            <a:off x="470450" y="2844633"/>
            <a:ext cx="4521394" cy="1422399"/>
            <a:chOff x="685799" y="4724400"/>
            <a:chExt cx="3723153" cy="14223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C31A0B-F73E-1857-588D-82AF86486A14}"/>
                </a:ext>
              </a:extLst>
            </p:cNvPr>
            <p:cNvSpPr/>
            <p:nvPr/>
          </p:nvSpPr>
          <p:spPr>
            <a:xfrm>
              <a:off x="685799" y="4724400"/>
              <a:ext cx="3723153" cy="432576"/>
            </a:xfrm>
            <a:prstGeom prst="rect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CROSS-CURRICULAR SUPPORT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7ACF1C-4E35-5E7F-F51C-D972DB716D71}"/>
                </a:ext>
              </a:extLst>
            </p:cNvPr>
            <p:cNvSpPr/>
            <p:nvPr/>
          </p:nvSpPr>
          <p:spPr>
            <a:xfrm>
              <a:off x="685799" y="5156976"/>
              <a:ext cx="3723153" cy="98982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Subjects include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Language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and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Literacy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Math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Social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Studies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Science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Art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Music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SEL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and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Health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8C6EF-6F89-7602-CF1B-933886A32952}"/>
              </a:ext>
            </a:extLst>
          </p:cNvPr>
          <p:cNvGrpSpPr/>
          <p:nvPr/>
        </p:nvGrpSpPr>
        <p:grpSpPr>
          <a:xfrm>
            <a:off x="470450" y="4423410"/>
            <a:ext cx="4521394" cy="1537972"/>
            <a:chOff x="685799" y="4608827"/>
            <a:chExt cx="3723153" cy="15379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0D06B9-4E11-D376-4DB5-1088A5BE5A9C}"/>
                </a:ext>
              </a:extLst>
            </p:cNvPr>
            <p:cNvSpPr/>
            <p:nvPr/>
          </p:nvSpPr>
          <p:spPr>
            <a:xfrm>
              <a:off x="685799" y="4608827"/>
              <a:ext cx="3723153" cy="548149"/>
            </a:xfrm>
            <a:prstGeom prst="rect">
              <a:avLst/>
            </a:prstGeom>
            <a:solidFill>
              <a:srgbClr val="5E2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GUIDED AND CUSTOMIZABLE LEARNING PATHWAY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44BD9C-9246-A32A-1484-953DDF0F917A}"/>
                </a:ext>
              </a:extLst>
            </p:cNvPr>
            <p:cNvSpPr/>
            <p:nvPr/>
          </p:nvSpPr>
          <p:spPr>
            <a:xfrm>
              <a:off x="685799" y="5156976"/>
              <a:ext cx="3723153" cy="98982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Pre-designed pathway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to lead children through learning, as well as the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ability to self-explore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8324D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and select different lessons.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04C2D8D-76B4-DB42-85AF-E8EF79D3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636" y="1371762"/>
            <a:ext cx="5824914" cy="4508493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D114687A-86DC-ECF0-718B-80998E9EB188}"/>
              </a:ext>
            </a:extLst>
          </p:cNvPr>
          <p:cNvSpPr txBox="1">
            <a:spLocks/>
          </p:cNvSpPr>
          <p:nvPr/>
        </p:nvSpPr>
        <p:spPr>
          <a:xfrm>
            <a:off x="367284" y="354624"/>
            <a:ext cx="11457432" cy="69494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GALE PRESENTS: MISS HUMBLEBEE’S ACADEMY</a:t>
            </a:r>
          </a:p>
        </p:txBody>
      </p:sp>
    </p:spTree>
    <p:extLst>
      <p:ext uri="{BB962C8B-B14F-4D97-AF65-F5344CB8AC3E}">
        <p14:creationId xmlns:p14="http://schemas.microsoft.com/office/powerpoint/2010/main" val="94550785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FBE279-976B-4DE6-DD29-0010E78C6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8"/>
          <a:stretch/>
        </p:blipFill>
        <p:spPr>
          <a:xfrm>
            <a:off x="6485702" y="890149"/>
            <a:ext cx="4006564" cy="2760149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BA3496-E007-D90F-2C9D-A3E715EE0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75"/>
          <a:stretch/>
        </p:blipFill>
        <p:spPr>
          <a:xfrm>
            <a:off x="7567748" y="2875382"/>
            <a:ext cx="4151077" cy="2778226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BE659D7-DC25-EBFB-E3CC-DF020BC23C51}"/>
              </a:ext>
            </a:extLst>
          </p:cNvPr>
          <p:cNvSpPr txBox="1">
            <a:spLocks/>
          </p:cNvSpPr>
          <p:nvPr/>
        </p:nvSpPr>
        <p:spPr>
          <a:xfrm>
            <a:off x="367284" y="354624"/>
            <a:ext cx="11457432" cy="69494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PRINTABLE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B38BC-5048-EF5D-38A2-BB856E53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488" y="426720"/>
            <a:ext cx="1511228" cy="3640183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EC363F-6DFF-9AEE-E29D-DC3649EA6F18}"/>
              </a:ext>
            </a:extLst>
          </p:cNvPr>
          <p:cNvSpPr txBox="1"/>
          <p:nvPr/>
        </p:nvSpPr>
        <p:spPr>
          <a:xfrm>
            <a:off x="473175" y="1297647"/>
            <a:ext cx="4969682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Resources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section of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Dashboard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has printable documents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adult use and reference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18324D"/>
              </a:solidFill>
              <a:latin typeface="+mj-l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These include: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324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Developmental Milestones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Kindergarten Readiness Checklist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Learning Schedules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Reading Charts, Levels, and Lists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A Reward System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Chore Charts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Monthly Planner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And more!</a:t>
            </a:r>
          </a:p>
        </p:txBody>
      </p:sp>
    </p:spTree>
    <p:extLst>
      <p:ext uri="{BB962C8B-B14F-4D97-AF65-F5344CB8AC3E}">
        <p14:creationId xmlns:p14="http://schemas.microsoft.com/office/powerpoint/2010/main" val="182178493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BE659D7-DC25-EBFB-E3CC-DF020BC23C51}"/>
              </a:ext>
            </a:extLst>
          </p:cNvPr>
          <p:cNvSpPr txBox="1">
            <a:spLocks/>
          </p:cNvSpPr>
          <p:nvPr/>
        </p:nvSpPr>
        <p:spPr>
          <a:xfrm>
            <a:off x="367284" y="354624"/>
            <a:ext cx="11457432" cy="69494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PRINTABLE RESOURCES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B21B0F-572B-C64E-B629-B49C004FD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242" y="279699"/>
            <a:ext cx="3049035" cy="3579302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961E22-331C-0A2D-8DAD-34D5CE773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243" y="619301"/>
            <a:ext cx="2824679" cy="334086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545588-99CD-6BC9-227C-A5062B7669ED}"/>
              </a:ext>
            </a:extLst>
          </p:cNvPr>
          <p:cNvSpPr txBox="1"/>
          <p:nvPr/>
        </p:nvSpPr>
        <p:spPr>
          <a:xfrm>
            <a:off x="367284" y="1242909"/>
            <a:ext cx="5095234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Resources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section of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Dashboard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also has many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printable </a:t>
            </a:r>
            <a:r>
              <a:rPr lang="en-US" sz="2000" b="1" dirty="0">
                <a:solidFill>
                  <a:srgbClr val="18324D"/>
                </a:solidFill>
                <a:latin typeface="+mj-lt"/>
              </a:rPr>
              <a:t>activities</a:t>
            </a:r>
            <a:r>
              <a:rPr lang="en-US" sz="2000" dirty="0">
                <a:solidFill>
                  <a:srgbClr val="18324D"/>
                </a:solidFill>
                <a:latin typeface="+mj-lt"/>
              </a:rPr>
              <a:t> that can be used with </a:t>
            </a:r>
            <a:r>
              <a:rPr lang="en-US" sz="2000" b="1" dirty="0">
                <a:solidFill>
                  <a:srgbClr val="18324D"/>
                </a:solidFill>
                <a:latin typeface="+mj-lt"/>
              </a:rPr>
              <a:t>learners</a:t>
            </a:r>
            <a:r>
              <a:rPr lang="en-US" sz="2000" dirty="0">
                <a:solidFill>
                  <a:srgbClr val="18324D"/>
                </a:solidFill>
                <a:latin typeface="+mj-lt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324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18324D"/>
              </a:solidFill>
              <a:latin typeface="+mj-l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324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These include: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8324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STEAM Activities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Flash Cards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Practice worksheets in math, science &amp; social studies, letters, and numbers.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Coloring Pages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Word Building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18324D"/>
                </a:solidFill>
                <a:latin typeface="+mj-lt"/>
              </a:rPr>
              <a:t>And more!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rgbClr val="18324D"/>
              </a:solidFill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8FF01D-A448-6281-8305-B37B38298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275" y="3089132"/>
            <a:ext cx="2476360" cy="3079843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1CD99F-6748-16A5-01F6-C20B07BEB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063" y="3576989"/>
            <a:ext cx="2818540" cy="1740255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674908-A7C4-F9BD-2D41-2B11F5415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693" y="4717527"/>
            <a:ext cx="2592463" cy="1181038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244518457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8EC9989-3867-0E41-3E6D-D5CB5B34316D}"/>
              </a:ext>
            </a:extLst>
          </p:cNvPr>
          <p:cNvGrpSpPr/>
          <p:nvPr/>
        </p:nvGrpSpPr>
        <p:grpSpPr>
          <a:xfrm>
            <a:off x="2800136" y="241845"/>
            <a:ext cx="4495800" cy="3991295"/>
            <a:chOff x="2800136" y="241845"/>
            <a:chExt cx="4495800" cy="3991295"/>
          </a:xfrm>
        </p:grpSpPr>
        <p:sp>
          <p:nvSpPr>
            <p:cNvPr id="2" name="Oval Callout 8">
              <a:extLst>
                <a:ext uri="{FF2B5EF4-FFF2-40B4-BE49-F238E27FC236}">
                  <a16:creationId xmlns:a16="http://schemas.microsoft.com/office/drawing/2014/main" id="{C78484DB-33E4-0CA0-76FF-6350DCEA734C}"/>
                </a:ext>
              </a:extLst>
            </p:cNvPr>
            <p:cNvSpPr/>
            <p:nvPr/>
          </p:nvSpPr>
          <p:spPr>
            <a:xfrm>
              <a:off x="2800136" y="241845"/>
              <a:ext cx="4495800" cy="3733800"/>
            </a:xfrm>
            <a:prstGeom prst="wedgeEllipseCallout">
              <a:avLst/>
            </a:prstGeom>
            <a:solidFill>
              <a:srgbClr val="00B0F0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0CB727F6-D5A5-4158-57A4-435395EFD697}"/>
                </a:ext>
              </a:extLst>
            </p:cNvPr>
            <p:cNvSpPr txBox="1"/>
            <p:nvPr/>
          </p:nvSpPr>
          <p:spPr>
            <a:xfrm>
              <a:off x="4208572" y="447488"/>
              <a:ext cx="16764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A9EB96-A91F-5478-22A4-3F3885AD0E3C}"/>
              </a:ext>
            </a:extLst>
          </p:cNvPr>
          <p:cNvGrpSpPr/>
          <p:nvPr/>
        </p:nvGrpSpPr>
        <p:grpSpPr>
          <a:xfrm>
            <a:off x="6363118" y="2108745"/>
            <a:ext cx="3276600" cy="2667000"/>
            <a:chOff x="7245850" y="2393451"/>
            <a:chExt cx="3276600" cy="2667000"/>
          </a:xfrm>
        </p:grpSpPr>
        <p:sp>
          <p:nvSpPr>
            <p:cNvPr id="3" name="Oval Callout 9">
              <a:extLst>
                <a:ext uri="{FF2B5EF4-FFF2-40B4-BE49-F238E27FC236}">
                  <a16:creationId xmlns:a16="http://schemas.microsoft.com/office/drawing/2014/main" id="{99F647E9-6B79-3837-3532-03EF00873CB7}"/>
                </a:ext>
              </a:extLst>
            </p:cNvPr>
            <p:cNvSpPr/>
            <p:nvPr/>
          </p:nvSpPr>
          <p:spPr>
            <a:xfrm flipH="1">
              <a:off x="7245850" y="2393451"/>
              <a:ext cx="3276600" cy="2667000"/>
            </a:xfrm>
            <a:prstGeom prst="wedgeEllipseCallout">
              <a:avLst/>
            </a:prstGeom>
            <a:solidFill>
              <a:schemeClr val="accent1">
                <a:lumMod val="50000"/>
              </a:schemeClr>
            </a:solidFill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239E1F7B-6DFC-818C-DD09-707BE30307A1}"/>
                </a:ext>
              </a:extLst>
            </p:cNvPr>
            <p:cNvSpPr txBox="1"/>
            <p:nvPr/>
          </p:nvSpPr>
          <p:spPr>
            <a:xfrm>
              <a:off x="7866172" y="2699238"/>
              <a:ext cx="16764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78930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3EBE-41B6-76B7-323A-9B8518D8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9190"/>
            <a:ext cx="12192000" cy="146115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ACCESSING THE RESOURCE</a:t>
            </a:r>
          </a:p>
        </p:txBody>
      </p:sp>
    </p:spTree>
    <p:extLst>
      <p:ext uri="{BB962C8B-B14F-4D97-AF65-F5344CB8AC3E}">
        <p14:creationId xmlns:p14="http://schemas.microsoft.com/office/powerpoint/2010/main" val="310538301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D3098B-8B82-D6C3-5FD6-8BF65A001650}"/>
              </a:ext>
            </a:extLst>
          </p:cNvPr>
          <p:cNvGrpSpPr/>
          <p:nvPr/>
        </p:nvGrpSpPr>
        <p:grpSpPr>
          <a:xfrm>
            <a:off x="3175832" y="976280"/>
            <a:ext cx="6045200" cy="4905440"/>
            <a:chOff x="5653852" y="1228437"/>
            <a:chExt cx="5765184" cy="44011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5FED9-263F-40B1-BEE1-1C0032006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3852" y="1228437"/>
              <a:ext cx="5765184" cy="4401126"/>
            </a:xfrm>
            <a:prstGeom prst="rect">
              <a:avLst/>
            </a:prstGeom>
            <a:ln w="19050">
              <a:solidFill>
                <a:srgbClr val="E6E7E8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208EC88-DD6D-49D3-60F1-DA0F097F3087}"/>
                </a:ext>
              </a:extLst>
            </p:cNvPr>
            <p:cNvSpPr/>
            <p:nvPr/>
          </p:nvSpPr>
          <p:spPr>
            <a:xfrm>
              <a:off x="6834909" y="2096655"/>
              <a:ext cx="2512291" cy="2678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77F945-626D-2CB4-3EF5-FD12CBAB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1157" y="2066905"/>
              <a:ext cx="600159" cy="285790"/>
            </a:xfrm>
            <a:prstGeom prst="rect">
              <a:avLst/>
            </a:prstGeom>
          </p:spPr>
        </p:pic>
      </p:grpSp>
      <p:sp>
        <p:nvSpPr>
          <p:cNvPr id="8" name="Title 4">
            <a:extLst>
              <a:ext uri="{FF2B5EF4-FFF2-40B4-BE49-F238E27FC236}">
                <a16:creationId xmlns:a16="http://schemas.microsoft.com/office/drawing/2014/main" id="{4879D1D7-B951-CED7-8C56-84C7313EDB25}"/>
              </a:ext>
            </a:extLst>
          </p:cNvPr>
          <p:cNvSpPr txBox="1">
            <a:spLocks/>
          </p:cNvSpPr>
          <p:nvPr/>
        </p:nvSpPr>
        <p:spPr>
          <a:xfrm>
            <a:off x="367284" y="354624"/>
            <a:ext cx="11457432" cy="69494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CREATING AN ACCOUNT OR LOGGING 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5E4A78-8A70-4632-5C1D-4BDD4C329C57}"/>
              </a:ext>
            </a:extLst>
          </p:cNvPr>
          <p:cNvGrpSpPr/>
          <p:nvPr/>
        </p:nvGrpSpPr>
        <p:grpSpPr>
          <a:xfrm>
            <a:off x="9221032" y="1083136"/>
            <a:ext cx="2347518" cy="923330"/>
            <a:chOff x="9292469" y="610684"/>
            <a:chExt cx="2347518" cy="923330"/>
          </a:xfrm>
        </p:grpSpPr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BEA8C1A7-51A3-C46E-19E3-E2DACC602A72}"/>
                </a:ext>
              </a:extLst>
            </p:cNvPr>
            <p:cNvSpPr txBox="1"/>
            <p:nvPr/>
          </p:nvSpPr>
          <p:spPr>
            <a:xfrm>
              <a:off x="10138529" y="610684"/>
              <a:ext cx="1501458" cy="923330"/>
            </a:xfrm>
            <a:prstGeom prst="rect">
              <a:avLst/>
            </a:prstGeom>
            <a:noFill/>
            <a:ln w="38100">
              <a:solidFill>
                <a:srgbClr val="009EC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3865"/>
                  </a:solidFill>
                  <a:latin typeface="+mj-lt"/>
                </a:rPr>
                <a:t>Sign In </a:t>
              </a:r>
              <a:r>
                <a:rPr lang="en-US" dirty="0">
                  <a:solidFill>
                    <a:srgbClr val="003865"/>
                  </a:solidFill>
                  <a:latin typeface="+mj-lt"/>
                </a:rPr>
                <a:t>to a preexisting account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3846CE-BE7F-D2BE-ED6A-2D524DB7C578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9292469" y="851436"/>
              <a:ext cx="846060" cy="220913"/>
            </a:xfrm>
            <a:prstGeom prst="straightConnector1">
              <a:avLst/>
            </a:prstGeom>
            <a:ln w="38100">
              <a:solidFill>
                <a:srgbClr val="009EC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B20CD7-505C-139D-56EA-B7DA51F49AAA}"/>
              </a:ext>
            </a:extLst>
          </p:cNvPr>
          <p:cNvGrpSpPr/>
          <p:nvPr/>
        </p:nvGrpSpPr>
        <p:grpSpPr>
          <a:xfrm>
            <a:off x="178775" y="1544801"/>
            <a:ext cx="3600745" cy="4139595"/>
            <a:chOff x="260372" y="1034797"/>
            <a:chExt cx="3600745" cy="41395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7D3CEB1-8EF1-3115-9ADA-727B1EDA2376}"/>
                </a:ext>
              </a:extLst>
            </p:cNvPr>
            <p:cNvCxnSpPr>
              <a:cxnSpLocks/>
            </p:cNvCxnSpPr>
            <p:nvPr/>
          </p:nvCxnSpPr>
          <p:spPr>
            <a:xfrm>
              <a:off x="2811531" y="2799150"/>
              <a:ext cx="1049586" cy="1608286"/>
            </a:xfrm>
            <a:prstGeom prst="straightConnector1">
              <a:avLst/>
            </a:prstGeom>
            <a:ln w="38100">
              <a:solidFill>
                <a:srgbClr val="009EC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073B9248-0CAE-1CDC-D387-A02FAAA01E84}"/>
                </a:ext>
              </a:extLst>
            </p:cNvPr>
            <p:cNvSpPr txBox="1"/>
            <p:nvPr/>
          </p:nvSpPr>
          <p:spPr>
            <a:xfrm>
              <a:off x="260372" y="1034797"/>
              <a:ext cx="2719600" cy="413959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9EC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3865"/>
                  </a:solidFill>
                  <a:latin typeface="+mj-lt"/>
                </a:rPr>
                <a:t>First time users can </a:t>
              </a:r>
              <a:r>
                <a:rPr lang="en-US" b="1" dirty="0">
                  <a:solidFill>
                    <a:srgbClr val="003865"/>
                  </a:solidFill>
                  <a:latin typeface="+mj-lt"/>
                </a:rPr>
                <a:t>Create an Account </a:t>
              </a:r>
              <a:r>
                <a:rPr lang="en-US" dirty="0">
                  <a:solidFill>
                    <a:srgbClr val="003865"/>
                  </a:solidFill>
                  <a:latin typeface="+mj-lt"/>
                </a:rPr>
                <a:t>here. This allows users to:</a:t>
              </a:r>
            </a:p>
            <a:p>
              <a:endParaRPr lang="en-US" sz="1100" dirty="0">
                <a:solidFill>
                  <a:srgbClr val="003865"/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3865"/>
                  </a:solidFill>
                  <a:latin typeface="+mj-lt"/>
                </a:rPr>
                <a:t>set up and customize an account.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3865"/>
                  </a:solidFill>
                  <a:latin typeface="+mj-lt"/>
                </a:rPr>
                <a:t>add multiple learners.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3865"/>
                  </a:solidFill>
                  <a:latin typeface="+mj-lt"/>
                </a:rPr>
                <a:t>take and save lessons and assessments.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3865"/>
                  </a:solidFill>
                  <a:latin typeface="+mj-lt"/>
                </a:rPr>
                <a:t>review progress.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3865"/>
                  </a:solidFill>
                  <a:latin typeface="+mj-lt"/>
                </a:rPr>
                <a:t>earn rewards.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B3D9C5-F1EB-B1E8-9CA2-D69FEB142D09}"/>
              </a:ext>
            </a:extLst>
          </p:cNvPr>
          <p:cNvGrpSpPr/>
          <p:nvPr/>
        </p:nvGrpSpPr>
        <p:grpSpPr>
          <a:xfrm>
            <a:off x="8788399" y="3429000"/>
            <a:ext cx="3224826" cy="2031325"/>
            <a:chOff x="8836973" y="-123610"/>
            <a:chExt cx="3044915" cy="203132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306E1F5-1391-1F84-4387-01DB6F6232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6973" y="1202270"/>
              <a:ext cx="878526" cy="382280"/>
            </a:xfrm>
            <a:prstGeom prst="straightConnector1">
              <a:avLst/>
            </a:prstGeom>
            <a:ln w="38100">
              <a:solidFill>
                <a:srgbClr val="009EC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6">
              <a:extLst>
                <a:ext uri="{FF2B5EF4-FFF2-40B4-BE49-F238E27FC236}">
                  <a16:creationId xmlns:a16="http://schemas.microsoft.com/office/drawing/2014/main" id="{8CD4089F-A6D4-D874-64CB-C1A8EC4FA337}"/>
                </a:ext>
              </a:extLst>
            </p:cNvPr>
            <p:cNvSpPr txBox="1"/>
            <p:nvPr/>
          </p:nvSpPr>
          <p:spPr>
            <a:xfrm>
              <a:off x="9624463" y="-123610"/>
              <a:ext cx="2257425" cy="203132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9ECD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3865"/>
                  </a:solidFill>
                  <a:latin typeface="+mj-lt"/>
                </a:rPr>
                <a:t>Access content as a </a:t>
              </a:r>
              <a:r>
                <a:rPr lang="en-US" b="1" dirty="0">
                  <a:solidFill>
                    <a:srgbClr val="003865"/>
                  </a:solidFill>
                  <a:latin typeface="+mj-lt"/>
                </a:rPr>
                <a:t>Guest</a:t>
              </a:r>
              <a:r>
                <a:rPr lang="en-US" dirty="0">
                  <a:solidFill>
                    <a:srgbClr val="003865"/>
                  </a:solidFill>
                  <a:latin typeface="+mj-lt"/>
                </a:rPr>
                <a:t>. You can take lessons and explore the content, but progress will not be saved, and rewards will not be earned.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97672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5CA9B6-7981-1375-FA63-CB4D54806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370" y="622769"/>
            <a:ext cx="3648707" cy="4724400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FE71A39-0D4B-8E6E-1DBA-BC25A1E46F7C}"/>
              </a:ext>
            </a:extLst>
          </p:cNvPr>
          <p:cNvSpPr txBox="1">
            <a:spLocks/>
          </p:cNvSpPr>
          <p:nvPr/>
        </p:nvSpPr>
        <p:spPr>
          <a:xfrm>
            <a:off x="367284" y="354624"/>
            <a:ext cx="11457432" cy="69494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j-lt"/>
              </a:rPr>
              <a:t>CREATING AN ACCOUNT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C3626-7077-685D-8319-B381DA7FF421}"/>
              </a:ext>
            </a:extLst>
          </p:cNvPr>
          <p:cNvSpPr txBox="1"/>
          <p:nvPr/>
        </p:nvSpPr>
        <p:spPr>
          <a:xfrm>
            <a:off x="749095" y="1413318"/>
            <a:ext cx="4304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8324D"/>
                </a:solidFill>
                <a:latin typeface="+mj-lt"/>
              </a:rPr>
              <a:t>To </a:t>
            </a:r>
            <a:r>
              <a:rPr lang="en-US" sz="2400" b="1" dirty="0">
                <a:solidFill>
                  <a:srgbClr val="18324D"/>
                </a:solidFill>
                <a:latin typeface="+mj-lt"/>
              </a:rPr>
              <a:t>create an account </a:t>
            </a:r>
            <a:r>
              <a:rPr lang="en-US" sz="2400" dirty="0">
                <a:solidFill>
                  <a:srgbClr val="18324D"/>
                </a:solidFill>
                <a:latin typeface="+mj-lt"/>
              </a:rPr>
              <a:t>in Miss Humblebee’s Academy, enter your </a:t>
            </a:r>
            <a:r>
              <a:rPr lang="en-US" sz="2400" b="1" dirty="0">
                <a:solidFill>
                  <a:srgbClr val="18324D"/>
                </a:solidFill>
                <a:latin typeface="+mj-lt"/>
              </a:rPr>
              <a:t>name</a:t>
            </a:r>
            <a:r>
              <a:rPr lang="en-US" sz="2400" dirty="0">
                <a:solidFill>
                  <a:srgbClr val="18324D"/>
                </a:solidFill>
                <a:latin typeface="+mj-lt"/>
              </a:rPr>
              <a:t>, an active </a:t>
            </a:r>
            <a:r>
              <a:rPr lang="en-US" sz="2400" b="1" dirty="0">
                <a:solidFill>
                  <a:srgbClr val="18324D"/>
                </a:solidFill>
                <a:latin typeface="+mj-lt"/>
              </a:rPr>
              <a:t>email</a:t>
            </a:r>
            <a:r>
              <a:rPr lang="en-US" sz="2400" dirty="0">
                <a:solidFill>
                  <a:srgbClr val="18324D"/>
                </a:solidFill>
                <a:latin typeface="+mj-lt"/>
              </a:rPr>
              <a:t>, and create a </a:t>
            </a:r>
            <a:r>
              <a:rPr lang="en-US" sz="2400" b="1" dirty="0">
                <a:solidFill>
                  <a:srgbClr val="18324D"/>
                </a:solidFill>
                <a:latin typeface="+mj-lt"/>
              </a:rPr>
              <a:t>password</a:t>
            </a:r>
            <a:r>
              <a:rPr lang="en-US" sz="2400" dirty="0">
                <a:solidFill>
                  <a:srgbClr val="18324D"/>
                </a:solidFill>
                <a:latin typeface="+mj-lt"/>
              </a:rPr>
              <a:t>. </a:t>
            </a:r>
          </a:p>
          <a:p>
            <a:endParaRPr lang="en-US" sz="2400" dirty="0">
              <a:solidFill>
                <a:srgbClr val="18324D"/>
              </a:solidFill>
              <a:latin typeface="+mj-lt"/>
            </a:endParaRPr>
          </a:p>
          <a:p>
            <a:r>
              <a:rPr lang="en-US" sz="2400" dirty="0">
                <a:solidFill>
                  <a:srgbClr val="18324D"/>
                </a:solidFill>
                <a:latin typeface="+mj-lt"/>
              </a:rPr>
              <a:t>This is also where you can add </a:t>
            </a:r>
            <a:r>
              <a:rPr lang="en-US" sz="2400" b="1" dirty="0">
                <a:solidFill>
                  <a:srgbClr val="18324D"/>
                </a:solidFill>
                <a:latin typeface="+mj-lt"/>
              </a:rPr>
              <a:t>multiple students </a:t>
            </a:r>
            <a:r>
              <a:rPr lang="en-US" sz="2400" dirty="0">
                <a:solidFill>
                  <a:srgbClr val="18324D"/>
                </a:solidFill>
                <a:latin typeface="+mj-lt"/>
              </a:rPr>
              <a:t>so you can track their progress on </a:t>
            </a:r>
            <a:r>
              <a:rPr lang="en-US" sz="2400" b="1" dirty="0">
                <a:solidFill>
                  <a:srgbClr val="18324D"/>
                </a:solidFill>
                <a:latin typeface="+mj-lt"/>
              </a:rPr>
              <a:t>one adult account</a:t>
            </a:r>
            <a:r>
              <a:rPr lang="en-US" sz="2400" dirty="0">
                <a:solidFill>
                  <a:srgbClr val="18324D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9E0E9-6452-3D9C-A026-6EB2FCCCC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059" y="3799388"/>
            <a:ext cx="4553585" cy="1991003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E959B-4420-0747-312D-2A71E339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743" y="1840039"/>
            <a:ext cx="3648707" cy="2156054"/>
          </a:xfrm>
          <a:prstGeom prst="rect">
            <a:avLst/>
          </a:prstGeom>
          <a:ln w="28575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405811483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3EBE-41B6-76B7-323A-9B8518D8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9190"/>
            <a:ext cx="12192000" cy="146115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NAVIGATION AND DISCOVERY</a:t>
            </a:r>
          </a:p>
        </p:txBody>
      </p:sp>
    </p:spTree>
    <p:extLst>
      <p:ext uri="{BB962C8B-B14F-4D97-AF65-F5344CB8AC3E}">
        <p14:creationId xmlns:p14="http://schemas.microsoft.com/office/powerpoint/2010/main" val="365451762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1C744A-9ACE-97C7-FB33-BE878A40636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06929-A027-EA2B-0830-7C8E12C48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214" y="6070738"/>
            <a:ext cx="1762371" cy="752580"/>
          </a:xfrm>
          <a:prstGeom prst="rect">
            <a:avLst/>
          </a:prstGeom>
        </p:spPr>
      </p:pic>
      <p:sp>
        <p:nvSpPr>
          <p:cNvPr id="46" name="Title 4">
            <a:extLst>
              <a:ext uri="{FF2B5EF4-FFF2-40B4-BE49-F238E27FC236}">
                <a16:creationId xmlns:a16="http://schemas.microsoft.com/office/drawing/2014/main" id="{DB67EEF3-7CB4-DDAE-1C4E-A0B309ABD88C}"/>
              </a:ext>
            </a:extLst>
          </p:cNvPr>
          <p:cNvSpPr txBox="1">
            <a:spLocks/>
          </p:cNvSpPr>
          <p:nvPr/>
        </p:nvSpPr>
        <p:spPr>
          <a:xfrm>
            <a:off x="501962" y="87835"/>
            <a:ext cx="5880100" cy="1282700"/>
          </a:xfrm>
          <a:prstGeom prst="rect">
            <a:avLst/>
          </a:prstGeom>
          <a:solidFill>
            <a:srgbClr val="003865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F2763D-B68C-F148-1BCF-E661DA8609B2}"/>
              </a:ext>
            </a:extLst>
          </p:cNvPr>
          <p:cNvSpPr txBox="1"/>
          <p:nvPr/>
        </p:nvSpPr>
        <p:spPr>
          <a:xfrm>
            <a:off x="1055497" y="175311"/>
            <a:ext cx="6127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SIMPLE ACCESS TO ALL SUBJECTS AND LESSONS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1391D-7EB5-23AC-6544-1ED40DC48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76183"/>
            <a:ext cx="12192000" cy="628650"/>
          </a:xfrm>
          <a:prstGeom prst="rect">
            <a:avLst/>
          </a:prstGeom>
          <a:ln w="38100">
            <a:solidFill>
              <a:srgbClr val="FFFF89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8AB086-2D38-0133-32E4-6D2096F80053}"/>
              </a:ext>
            </a:extLst>
          </p:cNvPr>
          <p:cNvCxnSpPr>
            <a:cxnSpLocks/>
          </p:cNvCxnSpPr>
          <p:nvPr/>
        </p:nvCxnSpPr>
        <p:spPr>
          <a:xfrm flipV="1">
            <a:off x="9456820" y="854242"/>
            <a:ext cx="625643" cy="398287"/>
          </a:xfrm>
          <a:prstGeom prst="straightConnector1">
            <a:avLst/>
          </a:prstGeom>
          <a:ln w="76200">
            <a:solidFill>
              <a:srgbClr val="1832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39251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9A766-5AFE-2FCE-5403-8C6D85E6E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376" y="2553608"/>
            <a:ext cx="2774024" cy="2473611"/>
          </a:xfrm>
          <a:prstGeom prst="rect">
            <a:avLst/>
          </a:prstGeom>
          <a:ln w="28575">
            <a:solidFill>
              <a:srgbClr val="E6E7E8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E1821A32-D5B3-E58C-0710-C85D77960E65}"/>
              </a:ext>
            </a:extLst>
          </p:cNvPr>
          <p:cNvSpPr txBox="1">
            <a:spLocks/>
          </p:cNvSpPr>
          <p:nvPr/>
        </p:nvSpPr>
        <p:spPr>
          <a:xfrm>
            <a:off x="312813" y="1475705"/>
            <a:ext cx="4323917" cy="477532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18324D"/>
                </a:solidFill>
              </a:rPr>
              <a:t>Guided Learning </a:t>
            </a:r>
            <a:r>
              <a:rPr lang="en-US" sz="2400" b="0" dirty="0">
                <a:solidFill>
                  <a:srgbClr val="18324D"/>
                </a:solidFill>
              </a:rPr>
              <a:t>lessons take students through a variety of activities in every subject area.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r>
              <a:rPr lang="en-US" sz="2400" b="0" dirty="0">
                <a:solidFill>
                  <a:srgbClr val="18324D"/>
                </a:solidFill>
              </a:rPr>
              <a:t>This includes:</a:t>
            </a:r>
          </a:p>
          <a:p>
            <a:endParaRPr lang="en-US" sz="1100" b="0" dirty="0">
              <a:solidFill>
                <a:srgbClr val="18324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cross-curricular, instructor-led videos.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instructional music videos.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eBooks.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Matching, coloring, and reading activities.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and more!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18324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960BF7-81E0-DD9A-6AE4-EA6D7077B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70" y="865026"/>
            <a:ext cx="5757753" cy="144744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423AC-0E51-404D-7114-01E1ABA73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641" y="4269111"/>
            <a:ext cx="2821161" cy="1546953"/>
          </a:xfrm>
          <a:prstGeom prst="rect">
            <a:avLst/>
          </a:prstGeom>
          <a:ln w="28575">
            <a:solidFill>
              <a:srgbClr val="E6E7E8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0C01C8-D3E3-4F9B-7440-16F6D26A9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247" y="3186493"/>
            <a:ext cx="2106410" cy="2629571"/>
          </a:xfrm>
          <a:prstGeom prst="rect">
            <a:avLst/>
          </a:prstGeom>
          <a:ln w="28575">
            <a:solidFill>
              <a:srgbClr val="E6E7E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355DE9-3EB9-A154-DD90-677D75CC1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3159" y="2515828"/>
            <a:ext cx="1390457" cy="2906558"/>
          </a:xfrm>
          <a:prstGeom prst="rect">
            <a:avLst/>
          </a:prstGeom>
          <a:ln w="28575">
            <a:solidFill>
              <a:srgbClr val="E6E7E8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B4246B-D60B-CEE8-452D-CDD6F19DBD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r="88807" b="2429"/>
          <a:stretch/>
        </p:blipFill>
        <p:spPr>
          <a:xfrm>
            <a:off x="1000950" y="206177"/>
            <a:ext cx="2271639" cy="1021044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17941136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1DC25-2AC1-43D6-433F-9E60E02594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82A3021-2E9D-4A45-A228-088E67FB350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B736F-F568-F567-4F43-0608B4A3D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8" t="-1" r="75848" b="1489"/>
          <a:stretch/>
        </p:blipFill>
        <p:spPr>
          <a:xfrm>
            <a:off x="1000949" y="206177"/>
            <a:ext cx="2271639" cy="982572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A71B4F1-089F-3855-6203-0B26FCFCDE34}"/>
              </a:ext>
            </a:extLst>
          </p:cNvPr>
          <p:cNvSpPr txBox="1">
            <a:spLocks/>
          </p:cNvSpPr>
          <p:nvPr/>
        </p:nvSpPr>
        <p:spPr>
          <a:xfrm>
            <a:off x="312813" y="1475705"/>
            <a:ext cx="4323917" cy="477532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18324D"/>
                </a:solidFill>
              </a:rPr>
              <a:t>My Learning </a:t>
            </a:r>
            <a:r>
              <a:rPr lang="en-US" sz="2400" b="0" dirty="0">
                <a:solidFill>
                  <a:srgbClr val="18324D"/>
                </a:solidFill>
              </a:rPr>
              <a:t>is a learning path that can be customized on the adult account. </a:t>
            </a:r>
          </a:p>
          <a:p>
            <a:endParaRPr lang="en-US" sz="2400" b="0" dirty="0">
              <a:solidFill>
                <a:srgbClr val="18324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8324D"/>
                </a:solidFill>
              </a:rPr>
              <a:t>If there is no learning assigned, learners will receive a </a:t>
            </a:r>
            <a:r>
              <a:rPr lang="en-US" sz="2400" dirty="0">
                <a:solidFill>
                  <a:srgbClr val="18324D"/>
                </a:solidFill>
              </a:rPr>
              <a:t>No Work to Complete </a:t>
            </a:r>
            <a:r>
              <a:rPr lang="en-US" sz="2400" b="0" dirty="0">
                <a:solidFill>
                  <a:srgbClr val="18324D"/>
                </a:solidFill>
              </a:rPr>
              <a:t>notification.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CF1C6B-FB95-B4A2-7309-F9958D169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2" b="4681"/>
          <a:stretch/>
        </p:blipFill>
        <p:spPr>
          <a:xfrm>
            <a:off x="5828149" y="1925052"/>
            <a:ext cx="5277587" cy="2177716"/>
          </a:xfrm>
          <a:prstGeom prst="rect">
            <a:avLst/>
          </a:prstGeom>
          <a:ln w="19050">
            <a:solidFill>
              <a:srgbClr val="E6E7E8"/>
            </a:solidFill>
          </a:ln>
        </p:spPr>
      </p:pic>
    </p:spTree>
    <p:extLst>
      <p:ext uri="{BB962C8B-B14F-4D97-AF65-F5344CB8AC3E}">
        <p14:creationId xmlns:p14="http://schemas.microsoft.com/office/powerpoint/2010/main" val="92753039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003865"/>
      </a:dk2>
      <a:lt2>
        <a:srgbClr val="E7E6E6"/>
      </a:lt2>
      <a:accent1>
        <a:srgbClr val="004978"/>
      </a:accent1>
      <a:accent2>
        <a:srgbClr val="006198"/>
      </a:accent2>
      <a:accent3>
        <a:srgbClr val="0085CA"/>
      </a:accent3>
      <a:accent4>
        <a:srgbClr val="71C5E8"/>
      </a:accent4>
      <a:accent5>
        <a:srgbClr val="F2A902"/>
      </a:accent5>
      <a:accent6>
        <a:srgbClr val="DC4405"/>
      </a:accent6>
      <a:hlink>
        <a:srgbClr val="00A9E0"/>
      </a:hlink>
      <a:folHlink>
        <a:srgbClr val="003865"/>
      </a:folHlink>
    </a:clrScheme>
    <a:fontScheme name="Custom 1">
      <a:majorFont>
        <a:latin typeface="Open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CD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ale_Brand_PPT_6_21_2018_Rd3.pptx" id="{23E5ADC5-2FAF-4CEA-A8AF-097EC8D94AD9}" vid="{657AF0CA-7D2E-42E2-81CA-9BAEE847F0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FDBBEB869ECD42B1DB5DA93C524422" ma:contentTypeVersion="29" ma:contentTypeDescription="Create a new document." ma:contentTypeScope="" ma:versionID="c1215d9a83621d7e87661080db79cfcf">
  <xsd:schema xmlns:xsd="http://www.w3.org/2001/XMLSchema" xmlns:xs="http://www.w3.org/2001/XMLSchema" xmlns:p="http://schemas.microsoft.com/office/2006/metadata/properties" xmlns:ns2="13c60460-1e03-49e3-accf-61ea2ea24807" xmlns:ns3="fd25ad10-4d75-4b5d-b861-be05ab14ab2e" targetNamespace="http://schemas.microsoft.com/office/2006/metadata/properties" ma:root="true" ma:fieldsID="5e06d1e7b7a253ef5f22263951e5c8aa" ns2:_="" ns3:_="">
    <xsd:import namespace="13c60460-1e03-49e3-accf-61ea2ea24807"/>
    <xsd:import namespace="fd25ad10-4d75-4b5d-b861-be05ab14ab2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2:SharedWithDetails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Training_x0020_Session_x0020_Date" minOccurs="0"/>
                <xsd:element ref="ns3:MediaLengthInSeconds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c60460-1e03-49e3-accf-61ea2ea2480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ae85e08-5aa3-4635-b4f7-50a807cde89b}" ma:internalName="TaxCatchAll" ma:showField="CatchAllData" ma:web="13c60460-1e03-49e3-accf-61ea2ea248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5ad10-4d75-4b5d-b861-be05ab14a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raining_x0020_Session_x0020_Date" ma:index="20" nillable="true" ma:displayName="Training Session Date" ma:format="DateOnly" ma:internalName="Training_x0020_Session_x0020_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813c7c6-b368-4d0a-9b29-2e74b134ed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pc="http://schemas.microsoft.com/office/infopath/2007/PartnerControls" xmlns:xsi="http://www.w3.org/2001/XMLSchema-instance">
  <documentManagement>
    <Training_x0020_Session_x0020_Date xmlns="fd25ad10-4d75-4b5d-b861-be05ab14ab2e" xsi:nil="true"/>
    <lcf76f155ced4ddcb4097134ff3c332f xmlns="fd25ad10-4d75-4b5d-b861-be05ab14ab2e">
      <Terms xmlns="http://schemas.microsoft.com/office/infopath/2007/PartnerControls"/>
    </lcf76f155ced4ddcb4097134ff3c332f>
    <TaxCatchAll xmlns="13c60460-1e03-49e3-accf-61ea2ea248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02EF38-60DC-406D-A759-E5CA515ADF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c60460-1e03-49e3-accf-61ea2ea24807"/>
    <ds:schemaRef ds:uri="fd25ad10-4d75-4b5d-b861-be05ab14a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CD8D0D-B28B-4D95-87BD-7D829E3115BB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fd25ad10-4d75-4b5d-b861-be05ab14ab2e"/>
    <ds:schemaRef ds:uri="http://www.w3.org/XML/1998/namespace"/>
    <ds:schemaRef ds:uri="http://schemas.microsoft.com/office/infopath/2007/PartnerControls"/>
    <ds:schemaRef ds:uri="13c60460-1e03-49e3-accf-61ea2ea2480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45220A9-23C8-4B50-9792-6175666C48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816</Words>
  <Application>Microsoft Office PowerPoint</Application>
  <PresentationFormat>Widescreen</PresentationFormat>
  <Paragraphs>149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Open Sans</vt:lpstr>
      <vt:lpstr>3_Office Theme</vt:lpstr>
      <vt:lpstr>Gale Presents: Miss Humblebee’s Academy</vt:lpstr>
      <vt:lpstr>PowerPoint Presentation</vt:lpstr>
      <vt:lpstr>ACCESSING THE RESOURCE</vt:lpstr>
      <vt:lpstr>PowerPoint Presentation</vt:lpstr>
      <vt:lpstr>PowerPoint Presentation</vt:lpstr>
      <vt:lpstr>NAVIGATION AND DISCOVERY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Cengage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 Presents: Miss Humblebee’s Academy</dc:title>
  <dc:creator>Roudebush, Hannah</dc:creator>
  <cp:lastModifiedBy>Winters, Amber</cp:lastModifiedBy>
  <cp:revision>2</cp:revision>
  <cp:lastPrinted>2022-09-13T11:04:51Z</cp:lastPrinted>
  <dcterms:created xsi:type="dcterms:W3CDTF">2024-02-13T18:56:37Z</dcterms:created>
  <dcterms:modified xsi:type="dcterms:W3CDTF">2024-02-14T13:36:07Z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0x010100373AA64836B23042B4255729F4175D06</vt:lpwstr>
  </property>
  <property fmtid="{D5CDD505-2E9C-101B-9397-08002B2CF9AE}" pid="3" name="Order">
    <vt:r8>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</Properties>
</file>